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wmv" ContentType="video/x-ms-wm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72" r:id="rId1"/>
  </p:sldMasterIdLst>
  <p:notesMasterIdLst>
    <p:notesMasterId r:id="rId37"/>
  </p:notesMasterIdLst>
  <p:sldIdLst>
    <p:sldId id="256" r:id="rId2"/>
    <p:sldId id="257" r:id="rId3"/>
    <p:sldId id="294" r:id="rId4"/>
    <p:sldId id="478" r:id="rId5"/>
    <p:sldId id="405" r:id="rId6"/>
    <p:sldId id="263" r:id="rId7"/>
    <p:sldId id="334" r:id="rId8"/>
    <p:sldId id="479" r:id="rId9"/>
    <p:sldId id="265" r:id="rId10"/>
    <p:sldId id="436" r:id="rId11"/>
    <p:sldId id="276" r:id="rId12"/>
    <p:sldId id="277" r:id="rId13"/>
    <p:sldId id="278" r:id="rId14"/>
    <p:sldId id="279" r:id="rId15"/>
    <p:sldId id="280" r:id="rId16"/>
    <p:sldId id="476" r:id="rId17"/>
    <p:sldId id="282" r:id="rId18"/>
    <p:sldId id="289" r:id="rId19"/>
    <p:sldId id="290" r:id="rId20"/>
    <p:sldId id="291" r:id="rId21"/>
    <p:sldId id="292" r:id="rId22"/>
    <p:sldId id="293" r:id="rId23"/>
    <p:sldId id="342" r:id="rId24"/>
    <p:sldId id="260" r:id="rId25"/>
    <p:sldId id="480" r:id="rId26"/>
    <p:sldId id="481" r:id="rId27"/>
    <p:sldId id="486" r:id="rId28"/>
    <p:sldId id="482" r:id="rId29"/>
    <p:sldId id="483" r:id="rId30"/>
    <p:sldId id="484" r:id="rId31"/>
    <p:sldId id="485" r:id="rId32"/>
    <p:sldId id="275" r:id="rId33"/>
    <p:sldId id="487" r:id="rId34"/>
    <p:sldId id="488" r:id="rId35"/>
    <p:sldId id="489" r:id="rId36"/>
  </p:sldIdLst>
  <p:sldSz cx="12192000" cy="6858000"/>
  <p:notesSz cx="6858000" cy="9144000"/>
  <p:embeddedFontLst>
    <p:embeddedFont>
      <p:font typeface="Calibri" panose="020F0502020204030204" pitchFamily="34" charset="0"/>
      <p:regular r:id="rId38"/>
      <p:bold r:id="rId39"/>
      <p:italic r:id="rId40"/>
      <p:boldItalic r:id="rId41"/>
    </p:embeddedFont>
    <p:embeddedFont>
      <p:font typeface="Verdana" panose="020B0604030504040204" pitchFamily="34" charset="0"/>
      <p:regular r:id="rId42"/>
      <p:bold r:id="rId43"/>
      <p:italic r:id="rId44"/>
      <p:boldItalic r:id="rId45"/>
    </p:embeddedFont>
    <p:embeddedFont>
      <p:font typeface="Wingdings 2" panose="05020102010507070707" pitchFamily="18" charset="2"/>
      <p:regular r:id="rId46"/>
    </p:embeddedFont>
    <p:embeddedFont>
      <p:font typeface="Wingdings 3" panose="05040102010807070707" pitchFamily="18" charset="2"/>
      <p:regular r:id="rId47"/>
    </p:embeddedFont>
  </p:embeddedFontLst>
  <p:defaultTextStyle>
    <a:defPPr>
      <a:defRPr lang="vi-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63" d="100"/>
          <a:sy n="63" d="100"/>
        </p:scale>
        <p:origin x="780" y="48"/>
      </p:cViewPr>
      <p:guideLst>
        <p:guide orient="horz" pos="2160"/>
        <p:guide pos="384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2.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5.fntdata"/><Relationship Id="rId47" Type="http://schemas.openxmlformats.org/officeDocument/2006/relationships/font" Target="fonts/font10.fntdata"/><Relationship Id="rId50"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1.fntdata"/><Relationship Id="rId46" Type="http://schemas.openxmlformats.org/officeDocument/2006/relationships/font" Target="fonts/font9.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font" Target="fonts/font3.fntdata"/><Relationship Id="rId45" Type="http://schemas.openxmlformats.org/officeDocument/2006/relationships/font" Target="fonts/font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6.fntdata"/><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BF45B8E-E5F6-4701-9E5D-B7A1228673EA}" type="datetimeFigureOut">
              <a:rPr lang="en-US" smtClean="0"/>
              <a:t>8/11/2022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E1FB6C1-020E-4B3B-B5FD-8AD0C0B798C7}" type="slidenum">
              <a:rPr lang="en-US" smtClean="0"/>
              <a:t>‹#›</a:t>
            </a:fld>
            <a:endParaRPr lang="en-US"/>
          </a:p>
        </p:txBody>
      </p:sp>
    </p:spTree>
    <p:extLst>
      <p:ext uri="{BB962C8B-B14F-4D97-AF65-F5344CB8AC3E}">
        <p14:creationId xmlns:p14="http://schemas.microsoft.com/office/powerpoint/2010/main" val="20366569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Cơ sàn chậu theo quan điểm hiện nay được chia thành 3 lớp: nông, giữa và sâu. Về chức năng, lớp cơ nông là các cơ chi phối chức năng ống hậu môn bao gồm các cơ thắt hậu môn, thể đáy chậu, màng đáy chậu và có thể kể thêm hai cơ ngang đáy chậu nông, sâu. Các cơ sàn chậu sâu bao gồm cơ mu cụt, cơ chậu hông cụt và cơ cụt (tạo ra hoành chậu). Cơ mu trực tràng nằm giữa hai lớp nông và sâu, tốt hơn nên xem cơ này thuộc lớp giữa của sàn chậu và nên được xếp vào nhóm cơ mu tạng (nhóm cơ dạng đai quàng chữ U có chức năng chính là cơ thắt sàn chậu</a:t>
            </a:r>
            <a:endParaRPr lang="en-US"/>
          </a:p>
        </p:txBody>
      </p:sp>
      <p:sp>
        <p:nvSpPr>
          <p:cNvPr id="4" name="Slide Number Placeholder 3"/>
          <p:cNvSpPr>
            <a:spLocks noGrp="1"/>
          </p:cNvSpPr>
          <p:nvPr>
            <p:ph type="sldNum" sz="quarter" idx="10"/>
          </p:nvPr>
        </p:nvSpPr>
        <p:spPr/>
        <p:txBody>
          <a:bodyPr/>
          <a:lstStyle/>
          <a:p>
            <a:fld id="{29BC5522-8465-450D-B85C-9E31CD51E183}" type="slidenum">
              <a:rPr lang="en-US" smtClean="0"/>
              <a:t>10</a:t>
            </a:fld>
            <a:endParaRPr lang="en-US"/>
          </a:p>
        </p:txBody>
      </p:sp>
    </p:spTree>
    <p:extLst>
      <p:ext uri="{BB962C8B-B14F-4D97-AF65-F5344CB8AC3E}">
        <p14:creationId xmlns:p14="http://schemas.microsoft.com/office/powerpoint/2010/main" val="328562264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ight Triangle 9"/>
          <p:cNvSpPr/>
          <p:nvPr/>
        </p:nvSpPr>
        <p:spPr>
          <a:xfrm>
            <a:off x="-2" y="4664147"/>
            <a:ext cx="12201452" cy="0"/>
          </a:xfrm>
          <a:prstGeom prst="rtTriangle">
            <a:avLst/>
          </a:prstGeom>
          <a:gradFill flip="none" rotWithShape="1">
            <a:gsLst>
              <a:gs pos="0">
                <a:schemeClr val="accent1">
                  <a:shade val="35000"/>
                  <a:satMod val="170000"/>
                  <a:alpha val="100000"/>
                </a:schemeClr>
              </a:gs>
              <a:gs pos="55000">
                <a:schemeClr val="accent1">
                  <a:tint val="90000"/>
                  <a:satMod val="150000"/>
                  <a:alpha val="100000"/>
                </a:schemeClr>
              </a:gs>
              <a:gs pos="100000">
                <a:schemeClr val="accent1">
                  <a:shade val="35000"/>
                  <a:satMod val="170000"/>
                  <a:alpha val="100000"/>
                </a:schemeClr>
              </a:gs>
            </a:gsLst>
            <a:lin ang="3000000" scaled="1"/>
            <a:tileRect/>
          </a:gradFill>
          <a:ln w="127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9" name="Title 8"/>
          <p:cNvSpPr>
            <a:spLocks noGrp="1"/>
          </p:cNvSpPr>
          <p:nvPr>
            <p:ph type="ctrTitle"/>
          </p:nvPr>
        </p:nvSpPr>
        <p:spPr>
          <a:xfrm>
            <a:off x="914400" y="1752602"/>
            <a:ext cx="10363200" cy="1829761"/>
          </a:xfrm>
        </p:spPr>
        <p:txBody>
          <a:bodyPr vert="horz" anchor="b">
            <a:normAutofit/>
            <a:scene3d>
              <a:camera prst="orthographicFront"/>
              <a:lightRig rig="soft" dir="t"/>
            </a:scene3d>
            <a:sp3d prstMaterial="softEdge">
              <a:bevelT w="25400" h="25400"/>
            </a:sp3d>
          </a:bodyPr>
          <a:lstStyle>
            <a:lvl1pPr algn="r">
              <a:defRPr sz="4800" b="1">
                <a:solidFill>
                  <a:schemeClr val="tx2"/>
                </a:solidFill>
                <a:effectLst>
                  <a:outerShdw blurRad="31750" dist="25400" dir="5400000" algn="tl" rotWithShape="0">
                    <a:srgbClr val="000000">
                      <a:alpha val="25000"/>
                    </a:srgbClr>
                  </a:outerShdw>
                </a:effectLst>
              </a:defRPr>
            </a:lvl1pPr>
            <a:extLst/>
          </a:lstStyle>
          <a:p>
            <a:r>
              <a:rPr kumimoji="0" lang="en-US"/>
              <a:t>Click to edit Master title style</a:t>
            </a:r>
          </a:p>
        </p:txBody>
      </p:sp>
      <p:sp>
        <p:nvSpPr>
          <p:cNvPr id="17" name="Subtitle 16"/>
          <p:cNvSpPr>
            <a:spLocks noGrp="1"/>
          </p:cNvSpPr>
          <p:nvPr>
            <p:ph type="subTitle" idx="1"/>
          </p:nvPr>
        </p:nvSpPr>
        <p:spPr>
          <a:xfrm>
            <a:off x="914400" y="3611607"/>
            <a:ext cx="10363200" cy="1199704"/>
          </a:xfrm>
        </p:spPr>
        <p:txBody>
          <a:bodyPr lIns="45720" rIns="45720"/>
          <a:lstStyle>
            <a:lvl1pPr marL="0" marR="64008" indent="0" algn="r">
              <a:buNone/>
              <a:defRPr>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a:t>Click to edit Master subtitle style</a:t>
            </a:r>
          </a:p>
        </p:txBody>
      </p:sp>
      <p:grpSp>
        <p:nvGrpSpPr>
          <p:cNvPr id="2" name="Group 1"/>
          <p:cNvGrpSpPr/>
          <p:nvPr/>
        </p:nvGrpSpPr>
        <p:grpSpPr>
          <a:xfrm>
            <a:off x="-5019" y="4953000"/>
            <a:ext cx="12197020" cy="1912088"/>
            <a:chOff x="-3765" y="4832896"/>
            <a:chExt cx="9147765" cy="2032192"/>
          </a:xfrm>
        </p:grpSpPr>
        <p:sp>
          <p:nvSpPr>
            <p:cNvPr id="7" name="Freeform 6"/>
            <p:cNvSpPr>
              <a:spLocks/>
            </p:cNvSpPr>
            <p:nvPr/>
          </p:nvSpPr>
          <p:spPr bwMode="auto">
            <a:xfrm>
              <a:off x="1687513" y="4832896"/>
              <a:ext cx="7456487" cy="518816"/>
            </a:xfrm>
            <a:custGeom>
              <a:avLst>
                <a:gd name="A1" fmla="val 0"/>
                <a:gd name="A2" fmla="val 0"/>
                <a:gd name="A3" fmla="val 0"/>
                <a:gd name="A4" fmla="val 0"/>
                <a:gd name="A5" fmla="val 0"/>
                <a:gd name="A6" fmla="val 0"/>
                <a:gd name="A7" fmla="val 0"/>
                <a:gd name="A8" fmla="val 0"/>
              </a:avLst>
              <a:gdLst/>
              <a:ahLst/>
              <a:cxnLst>
                <a:cxn ang="0">
                  <a:pos x="4697" y="0"/>
                </a:cxn>
                <a:cxn ang="0">
                  <a:pos x="4697" y="367"/>
                </a:cxn>
                <a:cxn ang="0">
                  <a:pos x="0" y="218"/>
                </a:cxn>
                <a:cxn ang="0">
                  <a:pos x="4697" y="0"/>
                </a:cxn>
              </a:cxnLst>
              <a:rect l="0" t="0" r="0" b="0"/>
              <a:pathLst>
                <a:path w="4697" h="367">
                  <a:moveTo>
                    <a:pt x="4697" y="0"/>
                  </a:moveTo>
                  <a:lnTo>
                    <a:pt x="4697" y="367"/>
                  </a:lnTo>
                  <a:lnTo>
                    <a:pt x="0" y="218"/>
                  </a:lnTo>
                  <a:lnTo>
                    <a:pt x="4697" y="0"/>
                  </a:lnTo>
                  <a:close/>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sz="1800"/>
            </a:p>
          </p:txBody>
        </p:sp>
        <p:sp>
          <p:nvSpPr>
            <p:cNvPr id="8" name="Freeform 7"/>
            <p:cNvSpPr>
              <a:spLocks/>
            </p:cNvSpPr>
            <p:nvPr/>
          </p:nvSpPr>
          <p:spPr bwMode="auto">
            <a:xfrm>
              <a:off x="35443" y="5135526"/>
              <a:ext cx="9108557"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0" y="0"/>
                  </a:moveTo>
                  <a:lnTo>
                    <a:pt x="5760" y="0"/>
                  </a:lnTo>
                  <a:lnTo>
                    <a:pt x="5760" y="528"/>
                  </a:lnTo>
                  <a:lnTo>
                    <a:pt x="48" y="0"/>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sz="1800"/>
            </a:p>
          </p:txBody>
        </p:sp>
        <p:sp>
          <p:nvSpPr>
            <p:cNvPr id="11" name="Freeform 10"/>
            <p:cNvSpPr>
              <a:spLocks/>
            </p:cNvSpPr>
            <p:nvPr/>
          </p:nvSpPr>
          <p:spPr bwMode="auto">
            <a:xfrm>
              <a:off x="0" y="4883888"/>
              <a:ext cx="9144000" cy="1981200"/>
            </a:xfrm>
            <a:custGeom>
              <a:avLst>
                <a:gd name="A1" fmla="val 0"/>
                <a:gd name="A2" fmla="val 0"/>
                <a:gd name="A3" fmla="val 0"/>
                <a:gd name="A4" fmla="val 0"/>
                <a:gd name="A5" fmla="val 0"/>
                <a:gd name="A6" fmla="val 0"/>
                <a:gd name="A7" fmla="val 0"/>
                <a:gd name="A8" fmla="val 0"/>
              </a:avLst>
              <a:gdLst/>
              <a:ahLst/>
              <a:cxnLst>
                <a:cxn ang="0">
                  <a:pos x="0" y="0"/>
                </a:cxn>
                <a:cxn ang="0">
                  <a:pos x="0" y="1248"/>
                </a:cxn>
                <a:cxn ang="0">
                  <a:pos x="5760" y="1248"/>
                </a:cxn>
                <a:cxn ang="0">
                  <a:pos x="5760" y="528"/>
                </a:cxn>
                <a:cxn ang="0">
                  <a:pos x="0" y="0"/>
                </a:cxn>
              </a:cxnLst>
              <a:rect l="0" t="0" r="0" b="0"/>
              <a:pathLst>
                <a:path w="5760" h="1248">
                  <a:moveTo>
                    <a:pt x="0" y="0"/>
                  </a:moveTo>
                  <a:lnTo>
                    <a:pt x="0" y="1248"/>
                  </a:lnTo>
                  <a:lnTo>
                    <a:pt x="5760" y="1248"/>
                  </a:lnTo>
                  <a:lnTo>
                    <a:pt x="5760" y="528"/>
                  </a:lnTo>
                  <a:lnTo>
                    <a:pt x="0" y="0"/>
                  </a:lnTo>
                  <a:close/>
                </a:path>
              </a:pathLst>
            </a:custGeom>
            <a:blipFill>
              <a:blip r:embed="rId2">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p>
              <a:pPr algn="ctr" eaLnBrk="1" latinLnBrk="0" hangingPunct="1"/>
              <a:endParaRPr kumimoji="0" lang="en-US" sz="1800"/>
            </a:p>
          </p:txBody>
        </p:sp>
        <p:cxnSp>
          <p:nvCxnSpPr>
            <p:cNvPr id="12" name="Straight Connector 11"/>
            <p:cNvCxnSpPr/>
            <p:nvPr/>
          </p:nvCxnSpPr>
          <p:spPr>
            <a:xfrm>
              <a:off x="-3765" y="4880373"/>
              <a:ext cx="9147765" cy="83994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grpSp>
      <p:sp>
        <p:nvSpPr>
          <p:cNvPr id="30" name="Date Placeholder 29"/>
          <p:cNvSpPr>
            <a:spLocks noGrp="1"/>
          </p:cNvSpPr>
          <p:nvPr>
            <p:ph type="dt" sz="half" idx="10"/>
          </p:nvPr>
        </p:nvSpPr>
        <p:spPr/>
        <p:txBody>
          <a:bodyPr/>
          <a:lstStyle>
            <a:lvl1pPr>
              <a:defRPr>
                <a:solidFill>
                  <a:srgbClr val="FFFFFF"/>
                </a:solidFill>
              </a:defRPr>
            </a:lvl1pPr>
            <a:extLst/>
          </a:lstStyle>
          <a:p>
            <a:fld id="{8FBECE41-E00E-49CE-B4C8-EEED3D643AF0}" type="datetimeFigureOut">
              <a:rPr lang="vi-VN" smtClean="0"/>
              <a:pPr/>
              <a:t>11/08/2022</a:t>
            </a:fld>
            <a:endParaRPr lang="vi-VN"/>
          </a:p>
        </p:txBody>
      </p:sp>
      <p:sp>
        <p:nvSpPr>
          <p:cNvPr id="19" name="Footer Placeholder 18"/>
          <p:cNvSpPr>
            <a:spLocks noGrp="1"/>
          </p:cNvSpPr>
          <p:nvPr>
            <p:ph type="ftr" sz="quarter" idx="11"/>
          </p:nvPr>
        </p:nvSpPr>
        <p:spPr/>
        <p:txBody>
          <a:bodyPr/>
          <a:lstStyle>
            <a:lvl1pPr>
              <a:defRPr>
                <a:solidFill>
                  <a:schemeClr val="accent1">
                    <a:tint val="20000"/>
                  </a:schemeClr>
                </a:solidFill>
              </a:defRPr>
            </a:lvl1pPr>
            <a:extLst/>
          </a:lstStyle>
          <a:p>
            <a:endParaRPr lang="vi-VN"/>
          </a:p>
        </p:txBody>
      </p:sp>
      <p:sp>
        <p:nvSpPr>
          <p:cNvPr id="27" name="Slide Number Placeholder 26"/>
          <p:cNvSpPr>
            <a:spLocks noGrp="1"/>
          </p:cNvSpPr>
          <p:nvPr>
            <p:ph type="sldNum" sz="quarter" idx="12"/>
          </p:nvPr>
        </p:nvSpPr>
        <p:spPr/>
        <p:txBody>
          <a:bodyPr/>
          <a:lstStyle>
            <a:lvl1pPr>
              <a:defRPr>
                <a:solidFill>
                  <a:srgbClr val="FFFFFF"/>
                </a:solidFill>
              </a:defRPr>
            </a:lvl1pPr>
            <a:extLst/>
          </a:lstStyle>
          <a:p>
            <a:fld id="{D3318A44-6AB8-4F08-B562-F8A577AAA280}" type="slidenum">
              <a:rPr lang="vi-VN" smtClean="0"/>
              <a:pPr/>
              <a:t>‹#›</a:t>
            </a:fld>
            <a:endParaRPr lang="vi-VN"/>
          </a:p>
        </p:txBody>
      </p:sp>
    </p:spTree>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a:xfrm>
            <a:off x="609600" y="1481330"/>
            <a:ext cx="10972800" cy="4386071"/>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8FBECE41-E00E-49CE-B4C8-EEED3D643AF0}" type="datetimeFigureOut">
              <a:rPr lang="vi-VN" smtClean="0"/>
              <a:pPr/>
              <a:t>11/08/2022</a:t>
            </a:fld>
            <a:endParaRPr lang="vi-VN"/>
          </a:p>
        </p:txBody>
      </p:sp>
      <p:sp>
        <p:nvSpPr>
          <p:cNvPr id="5" name="Footer Placeholder 4"/>
          <p:cNvSpPr>
            <a:spLocks noGrp="1"/>
          </p:cNvSpPr>
          <p:nvPr>
            <p:ph type="ftr" sz="quarter" idx="11"/>
          </p:nvPr>
        </p:nvSpPr>
        <p:spPr/>
        <p:txBody>
          <a:bodyPr/>
          <a:lstStyle/>
          <a:p>
            <a:endParaRPr lang="vi-VN"/>
          </a:p>
        </p:txBody>
      </p:sp>
      <p:sp>
        <p:nvSpPr>
          <p:cNvPr id="6" name="Slide Number Placeholder 5"/>
          <p:cNvSpPr>
            <a:spLocks noGrp="1"/>
          </p:cNvSpPr>
          <p:nvPr>
            <p:ph type="sldNum" sz="quarter" idx="12"/>
          </p:nvPr>
        </p:nvSpPr>
        <p:spPr/>
        <p:txBody>
          <a:bodyPr/>
          <a:lstStyle/>
          <a:p>
            <a:fld id="{D3318A44-6AB8-4F08-B562-F8A577AAA280}" type="slidenum">
              <a:rPr lang="vi-VN" smtClean="0"/>
              <a:pPr/>
              <a:t>‹#›</a:t>
            </a:fld>
            <a:endParaRPr lang="vi-VN"/>
          </a:p>
        </p:txBody>
      </p:sp>
    </p:spTree>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25351" y="274641"/>
            <a:ext cx="2369960" cy="5592761"/>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41"/>
            <a:ext cx="8432800" cy="5592760"/>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8FBECE41-E00E-49CE-B4C8-EEED3D643AF0}" type="datetimeFigureOut">
              <a:rPr lang="vi-VN" smtClean="0"/>
              <a:pPr/>
              <a:t>11/08/2022</a:t>
            </a:fld>
            <a:endParaRPr lang="vi-VN"/>
          </a:p>
        </p:txBody>
      </p:sp>
      <p:sp>
        <p:nvSpPr>
          <p:cNvPr id="5" name="Footer Placeholder 4"/>
          <p:cNvSpPr>
            <a:spLocks noGrp="1"/>
          </p:cNvSpPr>
          <p:nvPr>
            <p:ph type="ftr" sz="quarter" idx="11"/>
          </p:nvPr>
        </p:nvSpPr>
        <p:spPr/>
        <p:txBody>
          <a:bodyPr/>
          <a:lstStyle/>
          <a:p>
            <a:endParaRPr lang="vi-VN"/>
          </a:p>
        </p:txBody>
      </p:sp>
      <p:sp>
        <p:nvSpPr>
          <p:cNvPr id="6" name="Slide Number Placeholder 5"/>
          <p:cNvSpPr>
            <a:spLocks noGrp="1"/>
          </p:cNvSpPr>
          <p:nvPr>
            <p:ph type="sldNum" sz="quarter" idx="12"/>
          </p:nvPr>
        </p:nvSpPr>
        <p:spPr/>
        <p:txBody>
          <a:bodyPr/>
          <a:lstStyle/>
          <a:p>
            <a:fld id="{D3318A44-6AB8-4F08-B562-F8A577AAA280}" type="slidenum">
              <a:rPr lang="vi-VN" smtClean="0"/>
              <a:pPr/>
              <a:t>‹#›</a:t>
            </a:fld>
            <a:endParaRPr lang="vi-VN"/>
          </a:p>
        </p:txBody>
      </p:sp>
    </p:spTree>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8FBECE41-E00E-49CE-B4C8-EEED3D643AF0}" type="datetimeFigureOut">
              <a:rPr lang="vi-VN" smtClean="0"/>
              <a:pPr/>
              <a:t>11/08/2022</a:t>
            </a:fld>
            <a:endParaRPr lang="vi-VN"/>
          </a:p>
        </p:txBody>
      </p:sp>
      <p:sp>
        <p:nvSpPr>
          <p:cNvPr id="5" name="Footer Placeholder 4"/>
          <p:cNvSpPr>
            <a:spLocks noGrp="1"/>
          </p:cNvSpPr>
          <p:nvPr>
            <p:ph type="ftr" sz="quarter" idx="11"/>
          </p:nvPr>
        </p:nvSpPr>
        <p:spPr/>
        <p:txBody>
          <a:bodyPr/>
          <a:lstStyle/>
          <a:p>
            <a:endParaRPr lang="vi-VN"/>
          </a:p>
        </p:txBody>
      </p:sp>
      <p:sp>
        <p:nvSpPr>
          <p:cNvPr id="6" name="Slide Number Placeholder 5"/>
          <p:cNvSpPr>
            <a:spLocks noGrp="1"/>
          </p:cNvSpPr>
          <p:nvPr>
            <p:ph type="sldNum" sz="quarter" idx="12"/>
          </p:nvPr>
        </p:nvSpPr>
        <p:spPr/>
        <p:txBody>
          <a:bodyPr/>
          <a:lstStyle/>
          <a:p>
            <a:fld id="{D3318A44-6AB8-4F08-B562-F8A577AAA280}" type="slidenum">
              <a:rPr lang="vi-VN" smtClean="0"/>
              <a:pPr/>
              <a:t>‹#›</a:t>
            </a:fld>
            <a:endParaRPr lang="vi-VN"/>
          </a:p>
        </p:txBody>
      </p:sp>
      <p:sp>
        <p:nvSpPr>
          <p:cNvPr id="7" name="Title 6"/>
          <p:cNvSpPr>
            <a:spLocks noGrp="1"/>
          </p:cNvSpPr>
          <p:nvPr>
            <p:ph type="title"/>
          </p:nvPr>
        </p:nvSpPr>
        <p:spPr/>
        <p:txBody>
          <a:bodyPr rtlCol="0"/>
          <a:lstStyle/>
          <a:p>
            <a:r>
              <a:rPr kumimoji="0" lang="en-US"/>
              <a:t>Click to edit Master title style</a:t>
            </a:r>
          </a:p>
        </p:txBody>
      </p:sp>
    </p:spTree>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963168" y="1059712"/>
            <a:ext cx="10363200" cy="1828800"/>
          </a:xfrm>
        </p:spPr>
        <p:txBody>
          <a:bodyPr vert="horz" anchor="b">
            <a:normAutofit/>
            <a:scene3d>
              <a:camera prst="orthographicFront"/>
              <a:lightRig rig="soft" dir="t"/>
            </a:scene3d>
            <a:sp3d prstMaterial="softEdge">
              <a:bevelT w="25400" h="25400"/>
            </a:sp3d>
          </a:bodyPr>
          <a:lstStyle>
            <a:lvl1pPr algn="r">
              <a:buNone/>
              <a:defRPr sz="4800" b="1" cap="none" baseline="0">
                <a:effectLst>
                  <a:outerShdw blurRad="31750" dist="25400" dir="5400000" algn="tl" rotWithShape="0">
                    <a:srgbClr val="000000">
                      <a:alpha val="25000"/>
                    </a:srgbClr>
                  </a:outerShdw>
                </a:effectLst>
              </a:defRPr>
            </a:lvl1pPr>
            <a:extLst/>
          </a:lstStyle>
          <a:p>
            <a:r>
              <a:rPr kumimoji="0" lang="en-US"/>
              <a:t>Click to edit Master title style</a:t>
            </a:r>
          </a:p>
        </p:txBody>
      </p:sp>
      <p:sp>
        <p:nvSpPr>
          <p:cNvPr id="3" name="Text Placeholder 2"/>
          <p:cNvSpPr>
            <a:spLocks noGrp="1"/>
          </p:cNvSpPr>
          <p:nvPr>
            <p:ph type="body" idx="1"/>
          </p:nvPr>
        </p:nvSpPr>
        <p:spPr>
          <a:xfrm>
            <a:off x="5230284" y="2931712"/>
            <a:ext cx="6096000" cy="1454888"/>
          </a:xfrm>
        </p:spPr>
        <p:txBody>
          <a:bodyPr lIns="91440" rIns="91440" anchor="t"/>
          <a:lstStyle>
            <a:lvl1pPr marL="0" indent="0" algn="l">
              <a:buNone/>
              <a:defRPr sz="23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fld id="{8FBECE41-E00E-49CE-B4C8-EEED3D643AF0}" type="datetimeFigureOut">
              <a:rPr lang="vi-VN" smtClean="0"/>
              <a:pPr/>
              <a:t>11/08/2022</a:t>
            </a:fld>
            <a:endParaRPr lang="vi-VN"/>
          </a:p>
        </p:txBody>
      </p:sp>
      <p:sp>
        <p:nvSpPr>
          <p:cNvPr id="5" name="Footer Placeholder 4"/>
          <p:cNvSpPr>
            <a:spLocks noGrp="1"/>
          </p:cNvSpPr>
          <p:nvPr>
            <p:ph type="ftr" sz="quarter" idx="11"/>
          </p:nvPr>
        </p:nvSpPr>
        <p:spPr/>
        <p:txBody>
          <a:bodyPr/>
          <a:lstStyle/>
          <a:p>
            <a:endParaRPr lang="vi-VN"/>
          </a:p>
        </p:txBody>
      </p:sp>
      <p:sp>
        <p:nvSpPr>
          <p:cNvPr id="6" name="Slide Number Placeholder 5"/>
          <p:cNvSpPr>
            <a:spLocks noGrp="1"/>
          </p:cNvSpPr>
          <p:nvPr>
            <p:ph type="sldNum" sz="quarter" idx="12"/>
          </p:nvPr>
        </p:nvSpPr>
        <p:spPr/>
        <p:txBody>
          <a:bodyPr/>
          <a:lstStyle/>
          <a:p>
            <a:fld id="{D3318A44-6AB8-4F08-B562-F8A577AAA280}" type="slidenum">
              <a:rPr lang="vi-VN" smtClean="0"/>
              <a:pPr/>
              <a:t>‹#›</a:t>
            </a:fld>
            <a:endParaRPr lang="vi-VN"/>
          </a:p>
        </p:txBody>
      </p:sp>
      <p:sp>
        <p:nvSpPr>
          <p:cNvPr id="7" name="Chevron 6"/>
          <p:cNvSpPr/>
          <p:nvPr/>
        </p:nvSpPr>
        <p:spPr>
          <a:xfrm>
            <a:off x="4848907" y="3005472"/>
            <a:ext cx="24384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sz="1800"/>
          </a:p>
        </p:txBody>
      </p:sp>
      <p:sp>
        <p:nvSpPr>
          <p:cNvPr id="8" name="Chevron 7"/>
          <p:cNvSpPr/>
          <p:nvPr/>
        </p:nvSpPr>
        <p:spPr>
          <a:xfrm>
            <a:off x="4600352" y="3005472"/>
            <a:ext cx="24384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sz="1800"/>
          </a:p>
        </p:txBody>
      </p:sp>
    </p:spTree>
  </p:cSld>
  <p:clrMapOvr>
    <a:overrideClrMapping bg1="dk1" tx1="lt1" bg2="dk2" tx2="lt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bg>
      <p:bgRef idx="1002">
        <a:schemeClr val="bg1"/>
      </p:bgRef>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09600" y="1481329"/>
            <a:ext cx="53848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6197600" y="1481329"/>
            <a:ext cx="53848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8FBECE41-E00E-49CE-B4C8-EEED3D643AF0}" type="datetimeFigureOut">
              <a:rPr lang="vi-VN" smtClean="0"/>
              <a:pPr/>
              <a:t>11/08/2022</a:t>
            </a:fld>
            <a:endParaRPr lang="vi-VN"/>
          </a:p>
        </p:txBody>
      </p:sp>
      <p:sp>
        <p:nvSpPr>
          <p:cNvPr id="6" name="Footer Placeholder 5"/>
          <p:cNvSpPr>
            <a:spLocks noGrp="1"/>
          </p:cNvSpPr>
          <p:nvPr>
            <p:ph type="ftr" sz="quarter" idx="11"/>
          </p:nvPr>
        </p:nvSpPr>
        <p:spPr/>
        <p:txBody>
          <a:bodyPr/>
          <a:lstStyle/>
          <a:p>
            <a:endParaRPr lang="vi-VN"/>
          </a:p>
        </p:txBody>
      </p:sp>
      <p:sp>
        <p:nvSpPr>
          <p:cNvPr id="7" name="Slide Number Placeholder 6"/>
          <p:cNvSpPr>
            <a:spLocks noGrp="1"/>
          </p:cNvSpPr>
          <p:nvPr>
            <p:ph type="sldNum" sz="quarter" idx="12"/>
          </p:nvPr>
        </p:nvSpPr>
        <p:spPr/>
        <p:txBody>
          <a:bodyPr/>
          <a:lstStyle/>
          <a:p>
            <a:fld id="{D3318A44-6AB8-4F08-B562-F8A577AAA280}" type="slidenum">
              <a:rPr lang="vi-VN" smtClean="0"/>
              <a:pPr/>
              <a:t>‹#›</a:t>
            </a:fld>
            <a:endParaRPr lang="vi-VN"/>
          </a:p>
        </p:txBody>
      </p:sp>
      <p:sp>
        <p:nvSpPr>
          <p:cNvPr id="8" name="Title 7"/>
          <p:cNvSpPr>
            <a:spLocks noGrp="1"/>
          </p:cNvSpPr>
          <p:nvPr>
            <p:ph type="title"/>
          </p:nvPr>
        </p:nvSpPr>
        <p:spPr/>
        <p:txBody>
          <a:bodyPr rtlCol="0"/>
          <a:lstStyle/>
          <a:p>
            <a:r>
              <a:rPr kumimoji="0" lang="en-US"/>
              <a:t>Click to edit Master title style</a:t>
            </a:r>
          </a:p>
        </p:txBody>
      </p:sp>
    </p:spTree>
  </p:cSld>
  <p:clrMapOvr>
    <a:overrideClrMapping bg1="dk1" tx1="lt1" bg2="dk2" tx2="lt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273050"/>
            <a:ext cx="10972800" cy="1143000"/>
          </a:xfrm>
        </p:spPr>
        <p:txBody>
          <a:bodyPr anchor="ctr"/>
          <a:lstStyle>
            <a:lvl1pPr>
              <a:defRPr/>
            </a:lvl1pPr>
            <a:extLst/>
          </a:lstStyle>
          <a:p>
            <a:r>
              <a:rPr kumimoji="0" lang="en-US"/>
              <a:t>Click to edit Master title style</a:t>
            </a:r>
          </a:p>
        </p:txBody>
      </p:sp>
      <p:sp>
        <p:nvSpPr>
          <p:cNvPr id="3" name="Text Placeholder 2"/>
          <p:cNvSpPr>
            <a:spLocks noGrp="1"/>
          </p:cNvSpPr>
          <p:nvPr>
            <p:ph type="body" idx="1"/>
          </p:nvPr>
        </p:nvSpPr>
        <p:spPr>
          <a:xfrm>
            <a:off x="609600" y="5410200"/>
            <a:ext cx="5386917"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3369" y="5410200"/>
            <a:ext cx="5389033"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a:t>Click to edit Master text styles</a:t>
            </a:r>
          </a:p>
        </p:txBody>
      </p:sp>
      <p:sp>
        <p:nvSpPr>
          <p:cNvPr id="5" name="Content Placeholder 4"/>
          <p:cNvSpPr>
            <a:spLocks noGrp="1"/>
          </p:cNvSpPr>
          <p:nvPr>
            <p:ph sz="quarter" idx="2"/>
          </p:nvPr>
        </p:nvSpPr>
        <p:spPr>
          <a:xfrm>
            <a:off x="609600" y="1444295"/>
            <a:ext cx="5386917" cy="3941763"/>
          </a:xfrm>
          <a:ln>
            <a:noFill/>
            <a:prstDash val="sysDash"/>
            <a:miter lim="800000"/>
          </a:ln>
        </p:spPr>
        <p:txBody>
          <a:bodyPr/>
          <a:lstStyle>
            <a:lvl1pPr>
              <a:defRPr sz="2400"/>
            </a:lvl1pPr>
            <a:lvl2pPr>
              <a:defRPr sz="2000"/>
            </a:lvl2pPr>
            <a:lvl3pPr>
              <a:defRPr sz="1800"/>
            </a:lvl3pPr>
            <a:lvl4pPr>
              <a:defRPr sz="1600"/>
            </a:lvl4pPr>
            <a:lvl5pPr>
              <a:defRPr sz="16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Content Placeholder 5"/>
          <p:cNvSpPr>
            <a:spLocks noGrp="1"/>
          </p:cNvSpPr>
          <p:nvPr>
            <p:ph sz="quarter" idx="4"/>
          </p:nvPr>
        </p:nvSpPr>
        <p:spPr>
          <a:xfrm>
            <a:off x="6193368" y="1444295"/>
            <a:ext cx="5389033" cy="3941763"/>
          </a:xfrm>
          <a:ln>
            <a:noFill/>
            <a:prstDash val="sysDash"/>
            <a:miter lim="800000"/>
          </a:ln>
        </p:spPr>
        <p:txBody>
          <a:bodyPr/>
          <a:lstStyle>
            <a:lvl1pPr>
              <a:spcBef>
                <a:spcPts val="0"/>
              </a:spcBef>
              <a:defRPr sz="2400"/>
            </a:lvl1pPr>
            <a:lvl2pPr>
              <a:defRPr sz="2000"/>
            </a:lvl2pPr>
            <a:lvl3pPr>
              <a:defRPr sz="1800"/>
            </a:lvl3pPr>
            <a:lvl4pPr>
              <a:defRPr sz="1600"/>
            </a:lvl4pPr>
            <a:lvl5pPr>
              <a:defRPr sz="16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0"/>
          </p:nvPr>
        </p:nvSpPr>
        <p:spPr/>
        <p:txBody>
          <a:bodyPr/>
          <a:lstStyle/>
          <a:p>
            <a:fld id="{8FBECE41-E00E-49CE-B4C8-EEED3D643AF0}" type="datetimeFigureOut">
              <a:rPr lang="vi-VN" smtClean="0"/>
              <a:pPr/>
              <a:t>11/08/2022</a:t>
            </a:fld>
            <a:endParaRPr lang="vi-VN"/>
          </a:p>
        </p:txBody>
      </p:sp>
      <p:sp>
        <p:nvSpPr>
          <p:cNvPr id="8" name="Footer Placeholder 7"/>
          <p:cNvSpPr>
            <a:spLocks noGrp="1"/>
          </p:cNvSpPr>
          <p:nvPr>
            <p:ph type="ftr" sz="quarter" idx="11"/>
          </p:nvPr>
        </p:nvSpPr>
        <p:spPr/>
        <p:txBody>
          <a:bodyPr/>
          <a:lstStyle/>
          <a:p>
            <a:endParaRPr lang="vi-VN"/>
          </a:p>
        </p:txBody>
      </p:sp>
      <p:sp>
        <p:nvSpPr>
          <p:cNvPr id="9" name="Slide Number Placeholder 8"/>
          <p:cNvSpPr>
            <a:spLocks noGrp="1"/>
          </p:cNvSpPr>
          <p:nvPr>
            <p:ph type="sldNum" sz="quarter" idx="12"/>
          </p:nvPr>
        </p:nvSpPr>
        <p:spPr/>
        <p:txBody>
          <a:bodyPr/>
          <a:lstStyle/>
          <a:p>
            <a:fld id="{D3318A44-6AB8-4F08-B562-F8A577AAA280}" type="slidenum">
              <a:rPr lang="vi-VN" smtClean="0"/>
              <a:pPr/>
              <a:t>‹#›</a:t>
            </a:fld>
            <a:endParaRPr lang="vi-VN"/>
          </a:p>
        </p:txBody>
      </p:sp>
    </p:spTree>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bg>
      <p:bgRef idx="1002">
        <a:schemeClr val="bg1"/>
      </p:bgRef>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8FBECE41-E00E-49CE-B4C8-EEED3D643AF0}" type="datetimeFigureOut">
              <a:rPr lang="vi-VN" smtClean="0"/>
              <a:pPr/>
              <a:t>11/08/2022</a:t>
            </a:fld>
            <a:endParaRPr lang="vi-VN"/>
          </a:p>
        </p:txBody>
      </p:sp>
      <p:sp>
        <p:nvSpPr>
          <p:cNvPr id="4" name="Footer Placeholder 3"/>
          <p:cNvSpPr>
            <a:spLocks noGrp="1"/>
          </p:cNvSpPr>
          <p:nvPr>
            <p:ph type="ftr" sz="quarter" idx="11"/>
          </p:nvPr>
        </p:nvSpPr>
        <p:spPr/>
        <p:txBody>
          <a:bodyPr/>
          <a:lstStyle/>
          <a:p>
            <a:endParaRPr lang="vi-VN"/>
          </a:p>
        </p:txBody>
      </p:sp>
      <p:sp>
        <p:nvSpPr>
          <p:cNvPr id="5" name="Slide Number Placeholder 4"/>
          <p:cNvSpPr>
            <a:spLocks noGrp="1"/>
          </p:cNvSpPr>
          <p:nvPr>
            <p:ph type="sldNum" sz="quarter" idx="12"/>
          </p:nvPr>
        </p:nvSpPr>
        <p:spPr/>
        <p:txBody>
          <a:bodyPr/>
          <a:lstStyle/>
          <a:p>
            <a:fld id="{D3318A44-6AB8-4F08-B562-F8A577AAA280}" type="slidenum">
              <a:rPr lang="vi-VN" smtClean="0"/>
              <a:pPr/>
              <a:t>‹#›</a:t>
            </a:fld>
            <a:endParaRPr lang="vi-VN"/>
          </a:p>
        </p:txBody>
      </p:sp>
      <p:sp>
        <p:nvSpPr>
          <p:cNvPr id="6" name="Title 5"/>
          <p:cNvSpPr>
            <a:spLocks noGrp="1"/>
          </p:cNvSpPr>
          <p:nvPr>
            <p:ph type="title"/>
          </p:nvPr>
        </p:nvSpPr>
        <p:spPr/>
        <p:txBody>
          <a:bodyPr rtlCol="0"/>
          <a:lstStyle/>
          <a:p>
            <a:r>
              <a:rPr kumimoji="0" lang="en-US"/>
              <a:t>Click to edit Master title style</a:t>
            </a:r>
          </a:p>
        </p:txBody>
      </p:sp>
    </p:spTree>
  </p:cSld>
  <p:clrMapOvr>
    <a:overrideClrMapping bg1="dk1" tx1="lt1" bg2="dk2" tx2="lt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FBECE41-E00E-49CE-B4C8-EEED3D643AF0}" type="datetimeFigureOut">
              <a:rPr lang="vi-VN" smtClean="0"/>
              <a:pPr/>
              <a:t>11/08/2022</a:t>
            </a:fld>
            <a:endParaRPr lang="vi-VN"/>
          </a:p>
        </p:txBody>
      </p:sp>
      <p:sp>
        <p:nvSpPr>
          <p:cNvPr id="3" name="Footer Placeholder 2"/>
          <p:cNvSpPr>
            <a:spLocks noGrp="1"/>
          </p:cNvSpPr>
          <p:nvPr>
            <p:ph type="ftr" sz="quarter" idx="11"/>
          </p:nvPr>
        </p:nvSpPr>
        <p:spPr/>
        <p:txBody>
          <a:bodyPr/>
          <a:lstStyle/>
          <a:p>
            <a:endParaRPr lang="vi-VN"/>
          </a:p>
        </p:txBody>
      </p:sp>
      <p:sp>
        <p:nvSpPr>
          <p:cNvPr id="4" name="Slide Number Placeholder 3"/>
          <p:cNvSpPr>
            <a:spLocks noGrp="1"/>
          </p:cNvSpPr>
          <p:nvPr>
            <p:ph type="sldNum" sz="quarter" idx="12"/>
          </p:nvPr>
        </p:nvSpPr>
        <p:spPr/>
        <p:txBody>
          <a:bodyPr/>
          <a:lstStyle/>
          <a:p>
            <a:fld id="{D3318A44-6AB8-4F08-B562-F8A577AAA280}" type="slidenum">
              <a:rPr lang="vi-VN" smtClean="0"/>
              <a:pPr/>
              <a:t>‹#›</a:t>
            </a:fld>
            <a:endParaRPr lang="vi-VN"/>
          </a:p>
        </p:txBody>
      </p:sp>
    </p:spTree>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219200" y="4876800"/>
            <a:ext cx="9975701" cy="457200"/>
          </a:xfrm>
        </p:spPr>
        <p:txBody>
          <a:bodyPr vert="horz" anchor="t">
            <a:noAutofit/>
            <a:sp3d prstMaterial="softEdge">
              <a:bevelT w="0" h="0"/>
            </a:sp3d>
          </a:bodyPr>
          <a:lstStyle>
            <a:lvl1pPr algn="r">
              <a:buNone/>
              <a:defRPr sz="2500" b="0">
                <a:solidFill>
                  <a:schemeClr val="accent1"/>
                </a:solidFill>
                <a:effectLst/>
              </a:defRPr>
            </a:lvl1pPr>
            <a:extLst/>
          </a:lstStyle>
          <a:p>
            <a:r>
              <a:rPr kumimoji="0" lang="en-US"/>
              <a:t>Click to edit Master title style</a:t>
            </a:r>
          </a:p>
        </p:txBody>
      </p:sp>
      <p:sp>
        <p:nvSpPr>
          <p:cNvPr id="3" name="Text Placeholder 2"/>
          <p:cNvSpPr>
            <a:spLocks noGrp="1"/>
          </p:cNvSpPr>
          <p:nvPr>
            <p:ph type="body" idx="2"/>
          </p:nvPr>
        </p:nvSpPr>
        <p:spPr>
          <a:xfrm>
            <a:off x="5892800" y="5355102"/>
            <a:ext cx="5299456" cy="914400"/>
          </a:xfrm>
        </p:spPr>
        <p:txBody>
          <a:bodyPr/>
          <a:lstStyle>
            <a:lvl1pPr marL="0" indent="0" algn="r">
              <a:buNone/>
              <a:defRPr sz="1600"/>
            </a:lvl1pPr>
            <a:lvl2pPr>
              <a:buNone/>
              <a:defRPr sz="1200"/>
            </a:lvl2pPr>
            <a:lvl3pPr>
              <a:buNone/>
              <a:defRPr sz="1000"/>
            </a:lvl3pPr>
            <a:lvl4pPr>
              <a:buNone/>
              <a:defRPr sz="900"/>
            </a:lvl4pPr>
            <a:lvl5pPr>
              <a:buNone/>
              <a:defRPr sz="900"/>
            </a:lvl5pPr>
            <a:extLst/>
          </a:lstStyle>
          <a:p>
            <a:pPr lvl="0" eaLnBrk="1" latinLnBrk="0" hangingPunct="1"/>
            <a:r>
              <a:rPr kumimoji="0" lang="en-US"/>
              <a:t>Click to edit Master text styles</a:t>
            </a:r>
          </a:p>
        </p:txBody>
      </p:sp>
      <p:sp>
        <p:nvSpPr>
          <p:cNvPr id="4" name="Content Placeholder 3"/>
          <p:cNvSpPr>
            <a:spLocks noGrp="1"/>
          </p:cNvSpPr>
          <p:nvPr>
            <p:ph sz="half" idx="1"/>
          </p:nvPr>
        </p:nvSpPr>
        <p:spPr>
          <a:xfrm>
            <a:off x="1219200" y="274320"/>
            <a:ext cx="9973056" cy="4572000"/>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a:xfrm>
            <a:off x="8969376" y="6407944"/>
            <a:ext cx="2560320" cy="365760"/>
          </a:xfrm>
        </p:spPr>
        <p:txBody>
          <a:bodyPr/>
          <a:lstStyle/>
          <a:p>
            <a:fld id="{8FBECE41-E00E-49CE-B4C8-EEED3D643AF0}" type="datetimeFigureOut">
              <a:rPr lang="vi-VN" smtClean="0"/>
              <a:pPr/>
              <a:t>11/08/2022</a:t>
            </a:fld>
            <a:endParaRPr lang="vi-VN"/>
          </a:p>
        </p:txBody>
      </p:sp>
      <p:sp>
        <p:nvSpPr>
          <p:cNvPr id="6" name="Footer Placeholder 5"/>
          <p:cNvSpPr>
            <a:spLocks noGrp="1"/>
          </p:cNvSpPr>
          <p:nvPr>
            <p:ph type="ftr" sz="quarter" idx="11"/>
          </p:nvPr>
        </p:nvSpPr>
        <p:spPr/>
        <p:txBody>
          <a:bodyPr/>
          <a:lstStyle/>
          <a:p>
            <a:endParaRPr lang="vi-VN"/>
          </a:p>
        </p:txBody>
      </p:sp>
      <p:sp>
        <p:nvSpPr>
          <p:cNvPr id="7" name="Slide Number Placeholder 6"/>
          <p:cNvSpPr>
            <a:spLocks noGrp="1"/>
          </p:cNvSpPr>
          <p:nvPr>
            <p:ph type="sldNum" sz="quarter" idx="12"/>
          </p:nvPr>
        </p:nvSpPr>
        <p:spPr/>
        <p:txBody>
          <a:bodyPr/>
          <a:lstStyle/>
          <a:p>
            <a:fld id="{D3318A44-6AB8-4F08-B562-F8A577AAA280}" type="slidenum">
              <a:rPr lang="vi-VN" smtClean="0"/>
              <a:pPr/>
              <a:t>‹#›</a:t>
            </a:fld>
            <a:endParaRPr lang="vi-VN"/>
          </a:p>
        </p:txBody>
      </p:sp>
    </p:spTree>
  </p:cSld>
  <p:clrMapOvr>
    <a:overrideClrMapping bg1="lt1" tx1="dk1" bg2="lt2" tx2="dk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2">
        <a:schemeClr val="bg1"/>
      </p:bgRef>
    </p:bg>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1521643" y="5443402"/>
            <a:ext cx="9550400" cy="648232"/>
          </a:xfrm>
          <a:noFill/>
        </p:spPr>
        <p:txBody>
          <a:bodyPr lIns="91440" tIns="0" rIns="91440" anchor="t"/>
          <a:lstStyle>
            <a:lvl1pPr marL="0" marR="18288" indent="0" algn="r">
              <a:buNone/>
              <a:defRPr sz="1400"/>
            </a:lvl1pPr>
            <a:lvl2pPr>
              <a:defRPr sz="1200"/>
            </a:lvl2pPr>
            <a:lvl3pPr>
              <a:defRPr sz="1000"/>
            </a:lvl3pPr>
            <a:lvl4pPr>
              <a:defRPr sz="900"/>
            </a:lvl4pPr>
            <a:lvl5pPr>
              <a:defRPr sz="900"/>
            </a:lvl5pPr>
            <a:extLst/>
          </a:lstStyle>
          <a:p>
            <a:pPr lvl="0" eaLnBrk="1" latinLnBrk="0" hangingPunct="1"/>
            <a:r>
              <a:rPr kumimoji="0" lang="en-US"/>
              <a:t>Click to edit Master text styles</a:t>
            </a:r>
          </a:p>
        </p:txBody>
      </p:sp>
      <p:sp>
        <p:nvSpPr>
          <p:cNvPr id="3" name="Picture Placeholder 2"/>
          <p:cNvSpPr>
            <a:spLocks noGrp="1"/>
          </p:cNvSpPr>
          <p:nvPr>
            <p:ph type="pic" idx="1"/>
          </p:nvPr>
        </p:nvSpPr>
        <p:spPr>
          <a:xfrm>
            <a:off x="304800" y="189968"/>
            <a:ext cx="11582400" cy="4389120"/>
          </a:xfrm>
          <a:prstGeom prst="rect">
            <a:avLst/>
          </a:prstGeom>
          <a:solidFill>
            <a:schemeClr val="bg2"/>
          </a:solidFill>
          <a:ln>
            <a:solidFill>
              <a:schemeClr val="bg1"/>
            </a:solidFill>
          </a:ln>
          <a:effectLst>
            <a:innerShdw blurRad="95250">
              <a:srgbClr val="000000"/>
            </a:innerShdw>
          </a:effectLst>
        </p:spPr>
        <p:txBody>
          <a:bodyPr/>
          <a:lstStyle>
            <a:lvl1pPr marL="0" indent="0">
              <a:buNone/>
              <a:defRPr sz="3200"/>
            </a:lvl1pPr>
            <a:extLst/>
          </a:lstStyle>
          <a:p>
            <a:r>
              <a:rPr kumimoji="0" lang="en-US"/>
              <a:t>Click icon to add picture</a:t>
            </a:r>
            <a:endParaRPr kumimoji="0" lang="en-US" dirty="0"/>
          </a:p>
        </p:txBody>
      </p:sp>
      <p:sp>
        <p:nvSpPr>
          <p:cNvPr id="5" name="Date Placeholder 4"/>
          <p:cNvSpPr>
            <a:spLocks noGrp="1"/>
          </p:cNvSpPr>
          <p:nvPr>
            <p:ph type="dt" sz="half" idx="10"/>
          </p:nvPr>
        </p:nvSpPr>
        <p:spPr/>
        <p:txBody>
          <a:bodyPr/>
          <a:lstStyle>
            <a:lvl1pPr>
              <a:defRPr>
                <a:solidFill>
                  <a:schemeClr val="tx1"/>
                </a:solidFill>
              </a:defRPr>
            </a:lvl1pPr>
            <a:extLst/>
          </a:lstStyle>
          <a:p>
            <a:fld id="{8FBECE41-E00E-49CE-B4C8-EEED3D643AF0}" type="datetimeFigureOut">
              <a:rPr lang="vi-VN" smtClean="0"/>
              <a:pPr/>
              <a:t>11/08/2022</a:t>
            </a:fld>
            <a:endParaRPr lang="vi-VN"/>
          </a:p>
        </p:txBody>
      </p:sp>
      <p:sp>
        <p:nvSpPr>
          <p:cNvPr id="6" name="Footer Placeholder 5"/>
          <p:cNvSpPr>
            <a:spLocks noGrp="1"/>
          </p:cNvSpPr>
          <p:nvPr>
            <p:ph type="ftr" sz="quarter" idx="11"/>
          </p:nvPr>
        </p:nvSpPr>
        <p:spPr>
          <a:xfrm>
            <a:off x="5840097" y="6407945"/>
            <a:ext cx="3134241" cy="365125"/>
          </a:xfrm>
        </p:spPr>
        <p:txBody>
          <a:bodyPr/>
          <a:lstStyle>
            <a:lvl1pPr>
              <a:defRPr>
                <a:solidFill>
                  <a:schemeClr val="tx1"/>
                </a:solidFill>
              </a:defRPr>
            </a:lvl1pPr>
            <a:extLst/>
          </a:lstStyle>
          <a:p>
            <a:endParaRPr lang="vi-VN"/>
          </a:p>
        </p:txBody>
      </p:sp>
      <p:sp>
        <p:nvSpPr>
          <p:cNvPr id="7" name="Slide Number Placeholder 6"/>
          <p:cNvSpPr>
            <a:spLocks noGrp="1"/>
          </p:cNvSpPr>
          <p:nvPr>
            <p:ph type="sldNum" sz="quarter" idx="12"/>
          </p:nvPr>
        </p:nvSpPr>
        <p:spPr/>
        <p:txBody>
          <a:bodyPr/>
          <a:lstStyle>
            <a:lvl1pPr>
              <a:defRPr>
                <a:solidFill>
                  <a:schemeClr val="tx1"/>
                </a:solidFill>
              </a:defRPr>
            </a:lvl1pPr>
            <a:extLst/>
          </a:lstStyle>
          <a:p>
            <a:fld id="{D3318A44-6AB8-4F08-B562-F8A577AAA280}" type="slidenum">
              <a:rPr lang="vi-VN" smtClean="0"/>
              <a:pPr/>
              <a:t>‹#›</a:t>
            </a:fld>
            <a:endParaRPr lang="vi-VN"/>
          </a:p>
        </p:txBody>
      </p:sp>
      <p:sp>
        <p:nvSpPr>
          <p:cNvPr id="2" name="Title 1"/>
          <p:cNvSpPr>
            <a:spLocks noGrp="1"/>
          </p:cNvSpPr>
          <p:nvPr>
            <p:ph type="title"/>
          </p:nvPr>
        </p:nvSpPr>
        <p:spPr>
          <a:xfrm>
            <a:off x="304800" y="4865122"/>
            <a:ext cx="10767243" cy="562672"/>
          </a:xfrm>
          <a:noFill/>
        </p:spPr>
        <p:txBody>
          <a:bodyPr anchor="t">
            <a:sp3d prstMaterial="softEdge"/>
          </a:bodyPr>
          <a:lstStyle>
            <a:lvl1pPr marR="0" algn="r">
              <a:buNone/>
              <a:defRPr sz="3000" b="0">
                <a:solidFill>
                  <a:schemeClr val="accent1"/>
                </a:solidFill>
                <a:effectLst>
                  <a:outerShdw blurRad="50800" dist="25000" dir="5400000" algn="t" rotWithShape="0">
                    <a:prstClr val="black">
                      <a:alpha val="45000"/>
                    </a:prstClr>
                  </a:outerShdw>
                </a:effectLst>
              </a:defRPr>
            </a:lvl1pPr>
            <a:extLst/>
          </a:lstStyle>
          <a:p>
            <a:r>
              <a:rPr kumimoji="0" lang="en-US"/>
              <a:t>Click to edit Master title style</a:t>
            </a:r>
          </a:p>
        </p:txBody>
      </p:sp>
      <p:sp>
        <p:nvSpPr>
          <p:cNvPr id="8" name="Freeform 7"/>
          <p:cNvSpPr>
            <a:spLocks/>
          </p:cNvSpPr>
          <p:nvPr/>
        </p:nvSpPr>
        <p:spPr bwMode="auto">
          <a:xfrm>
            <a:off x="955249" y="5001994"/>
            <a:ext cx="5069337" cy="1443111"/>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329" y="347"/>
                </a:moveTo>
                <a:lnTo>
                  <a:pt x="7156" y="682"/>
                </a:lnTo>
                <a:lnTo>
                  <a:pt x="5229" y="682"/>
                </a:lnTo>
                <a:lnTo>
                  <a:pt x="-328" y="345"/>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sz="1800"/>
          </a:p>
        </p:txBody>
      </p:sp>
      <p:sp>
        <p:nvSpPr>
          <p:cNvPr id="9" name="Freeform 8"/>
          <p:cNvSpPr>
            <a:spLocks/>
          </p:cNvSpPr>
          <p:nvPr/>
        </p:nvSpPr>
        <p:spPr bwMode="auto">
          <a:xfrm>
            <a:off x="-71414" y="5785023"/>
            <a:ext cx="5069337"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817" y="97"/>
                </a:moveTo>
                <a:lnTo>
                  <a:pt x="6408" y="682"/>
                </a:lnTo>
                <a:lnTo>
                  <a:pt x="5232" y="685"/>
                </a:lnTo>
                <a:lnTo>
                  <a:pt x="829" y="101"/>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sz="1800"/>
          </a:p>
        </p:txBody>
      </p:sp>
      <p:sp>
        <p:nvSpPr>
          <p:cNvPr id="10" name="Right Triangle 9"/>
          <p:cNvSpPr>
            <a:spLocks/>
          </p:cNvSpPr>
          <p:nvPr/>
        </p:nvSpPr>
        <p:spPr bwMode="auto">
          <a:xfrm>
            <a:off x="-8056" y="5791253"/>
            <a:ext cx="4536419" cy="1080868"/>
          </a:xfrm>
          <a:prstGeom prst="rtTriangle">
            <a:avLst/>
          </a:prstGeom>
          <a:blipFill>
            <a:blip r:embed="rId2">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p>
            <a:pPr algn="ctr" eaLnBrk="1" latinLnBrk="0" hangingPunct="1"/>
            <a:endParaRPr kumimoji="0" lang="en-US" sz="1800"/>
          </a:p>
        </p:txBody>
      </p:sp>
      <p:cxnSp>
        <p:nvCxnSpPr>
          <p:cNvPr id="11" name="Straight Connector 10"/>
          <p:cNvCxnSpPr/>
          <p:nvPr/>
        </p:nvCxnSpPr>
        <p:spPr>
          <a:xfrm>
            <a:off x="-12316" y="5787739"/>
            <a:ext cx="454067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12" name="Chevron 11"/>
          <p:cNvSpPr/>
          <p:nvPr/>
        </p:nvSpPr>
        <p:spPr>
          <a:xfrm>
            <a:off x="11552149" y="4988440"/>
            <a:ext cx="24384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sz="1800"/>
          </a:p>
        </p:txBody>
      </p:sp>
      <p:sp>
        <p:nvSpPr>
          <p:cNvPr id="13" name="Chevron 12"/>
          <p:cNvSpPr/>
          <p:nvPr/>
        </p:nvSpPr>
        <p:spPr>
          <a:xfrm>
            <a:off x="11303595" y="4988440"/>
            <a:ext cx="24384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sz="1800"/>
          </a:p>
        </p:txBody>
      </p:sp>
    </p:spTree>
  </p:cSld>
  <p:clrMapOvr>
    <a:overrideClrMapping bg1="dk1" tx1="lt1" bg2="dk2" tx2="lt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Freeform 12"/>
          <p:cNvSpPr>
            <a:spLocks/>
          </p:cNvSpPr>
          <p:nvPr/>
        </p:nvSpPr>
        <p:spPr bwMode="auto">
          <a:xfrm>
            <a:off x="955249" y="5001994"/>
            <a:ext cx="5069337" cy="1443111"/>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329" y="347"/>
                </a:moveTo>
                <a:lnTo>
                  <a:pt x="7156" y="682"/>
                </a:lnTo>
                <a:lnTo>
                  <a:pt x="5229" y="682"/>
                </a:lnTo>
                <a:lnTo>
                  <a:pt x="-328" y="345"/>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sz="1800"/>
          </a:p>
        </p:txBody>
      </p:sp>
      <p:sp>
        <p:nvSpPr>
          <p:cNvPr id="12" name="Freeform 11"/>
          <p:cNvSpPr>
            <a:spLocks/>
          </p:cNvSpPr>
          <p:nvPr/>
        </p:nvSpPr>
        <p:spPr bwMode="auto">
          <a:xfrm>
            <a:off x="-71414" y="5785023"/>
            <a:ext cx="5069337"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817" y="97"/>
                </a:moveTo>
                <a:lnTo>
                  <a:pt x="6408" y="682"/>
                </a:lnTo>
                <a:lnTo>
                  <a:pt x="5232" y="685"/>
                </a:lnTo>
                <a:lnTo>
                  <a:pt x="829" y="101"/>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sz="1800"/>
          </a:p>
        </p:txBody>
      </p:sp>
      <p:sp>
        <p:nvSpPr>
          <p:cNvPr id="14" name="Right Triangle 13"/>
          <p:cNvSpPr>
            <a:spLocks/>
          </p:cNvSpPr>
          <p:nvPr/>
        </p:nvSpPr>
        <p:spPr bwMode="auto">
          <a:xfrm>
            <a:off x="-8056" y="5791253"/>
            <a:ext cx="4536419" cy="1080868"/>
          </a:xfrm>
          <a:prstGeom prst="rtTriangle">
            <a:avLst/>
          </a:prstGeom>
          <a:blipFill>
            <a:blip r:embed="rId13">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p>
            <a:pPr algn="ctr" eaLnBrk="1" latinLnBrk="0" hangingPunct="1"/>
            <a:endParaRPr kumimoji="0" lang="en-US" sz="1800"/>
          </a:p>
        </p:txBody>
      </p:sp>
      <p:cxnSp>
        <p:nvCxnSpPr>
          <p:cNvPr id="15" name="Straight Connector 14"/>
          <p:cNvCxnSpPr/>
          <p:nvPr/>
        </p:nvCxnSpPr>
        <p:spPr>
          <a:xfrm>
            <a:off x="-12316" y="5787739"/>
            <a:ext cx="454067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9" name="Title Placeholder 8"/>
          <p:cNvSpPr>
            <a:spLocks noGrp="1"/>
          </p:cNvSpPr>
          <p:nvPr>
            <p:ph type="title"/>
          </p:nvPr>
        </p:nvSpPr>
        <p:spPr>
          <a:xfrm>
            <a:off x="609600" y="274638"/>
            <a:ext cx="10972800" cy="1143000"/>
          </a:xfrm>
          <a:prstGeom prst="rect">
            <a:avLst/>
          </a:prstGeom>
        </p:spPr>
        <p:txBody>
          <a:bodyPr vert="horz" anchor="ctr">
            <a:normAutofit/>
            <a:scene3d>
              <a:camera prst="orthographicFront"/>
              <a:lightRig rig="soft" dir="t"/>
            </a:scene3d>
            <a:sp3d prstMaterial="softEdge">
              <a:bevelT w="25400" h="25400"/>
            </a:sp3d>
          </a:bodyPr>
          <a:lstStyle/>
          <a:p>
            <a:r>
              <a:rPr kumimoji="0" lang="en-US"/>
              <a:t>Click to edit Master title style</a:t>
            </a:r>
          </a:p>
        </p:txBody>
      </p:sp>
      <p:sp>
        <p:nvSpPr>
          <p:cNvPr id="30" name="Text Placeholder 29"/>
          <p:cNvSpPr>
            <a:spLocks noGrp="1"/>
          </p:cNvSpPr>
          <p:nvPr>
            <p:ph type="body" idx="1"/>
          </p:nvPr>
        </p:nvSpPr>
        <p:spPr>
          <a:xfrm>
            <a:off x="609600" y="1481329"/>
            <a:ext cx="10972800" cy="4525963"/>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0" name="Date Placeholder 9"/>
          <p:cNvSpPr>
            <a:spLocks noGrp="1"/>
          </p:cNvSpPr>
          <p:nvPr>
            <p:ph type="dt" sz="half" idx="2"/>
          </p:nvPr>
        </p:nvSpPr>
        <p:spPr>
          <a:xfrm>
            <a:off x="8969376" y="6407944"/>
            <a:ext cx="2560320" cy="365760"/>
          </a:xfrm>
          <a:prstGeom prst="rect">
            <a:avLst/>
          </a:prstGeom>
        </p:spPr>
        <p:txBody>
          <a:bodyPr vert="horz" anchor="b"/>
          <a:lstStyle>
            <a:lvl1pPr algn="l" eaLnBrk="1" latinLnBrk="0" hangingPunct="1">
              <a:defRPr kumimoji="0" sz="1000">
                <a:solidFill>
                  <a:schemeClr val="tx1"/>
                </a:solidFill>
              </a:defRPr>
            </a:lvl1pPr>
            <a:extLst/>
          </a:lstStyle>
          <a:p>
            <a:fld id="{8FBECE41-E00E-49CE-B4C8-EEED3D643AF0}" type="datetimeFigureOut">
              <a:rPr lang="vi-VN" smtClean="0"/>
              <a:pPr/>
              <a:t>11/08/2022</a:t>
            </a:fld>
            <a:endParaRPr lang="vi-VN"/>
          </a:p>
        </p:txBody>
      </p:sp>
      <p:sp>
        <p:nvSpPr>
          <p:cNvPr id="22" name="Footer Placeholder 21"/>
          <p:cNvSpPr>
            <a:spLocks noGrp="1"/>
          </p:cNvSpPr>
          <p:nvPr>
            <p:ph type="ftr" sz="quarter" idx="3"/>
          </p:nvPr>
        </p:nvSpPr>
        <p:spPr>
          <a:xfrm>
            <a:off x="5840097" y="6407945"/>
            <a:ext cx="3134241" cy="365125"/>
          </a:xfrm>
          <a:prstGeom prst="rect">
            <a:avLst/>
          </a:prstGeom>
        </p:spPr>
        <p:txBody>
          <a:bodyPr vert="horz" anchor="b"/>
          <a:lstStyle>
            <a:lvl1pPr algn="r" eaLnBrk="1" latinLnBrk="0" hangingPunct="1">
              <a:defRPr kumimoji="0" sz="1000">
                <a:solidFill>
                  <a:schemeClr val="tx1"/>
                </a:solidFill>
              </a:defRPr>
            </a:lvl1pPr>
            <a:extLst/>
          </a:lstStyle>
          <a:p>
            <a:endParaRPr lang="vi-VN"/>
          </a:p>
        </p:txBody>
      </p:sp>
      <p:sp>
        <p:nvSpPr>
          <p:cNvPr id="18" name="Slide Number Placeholder 17"/>
          <p:cNvSpPr>
            <a:spLocks noGrp="1"/>
          </p:cNvSpPr>
          <p:nvPr>
            <p:ph type="sldNum" sz="quarter" idx="4"/>
          </p:nvPr>
        </p:nvSpPr>
        <p:spPr>
          <a:xfrm>
            <a:off x="11529696" y="6407945"/>
            <a:ext cx="487680" cy="365125"/>
          </a:xfrm>
          <a:prstGeom prst="rect">
            <a:avLst/>
          </a:prstGeom>
        </p:spPr>
        <p:txBody>
          <a:bodyPr vert="horz" anchor="b"/>
          <a:lstStyle>
            <a:lvl1pPr algn="r" eaLnBrk="1" latinLnBrk="0" hangingPunct="1">
              <a:defRPr kumimoji="0" sz="1000" b="0">
                <a:solidFill>
                  <a:schemeClr val="tx1"/>
                </a:solidFill>
              </a:defRPr>
            </a:lvl1pPr>
            <a:extLst/>
          </a:lstStyle>
          <a:p>
            <a:fld id="{D3318A44-6AB8-4F08-B562-F8A577AAA280}" type="slidenum">
              <a:rPr lang="vi-VN" smtClean="0"/>
              <a:pPr/>
              <a:t>‹#›</a:t>
            </a:fld>
            <a:endParaRPr lang="vi-VN"/>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ransition>
    <p:fade/>
  </p:transition>
  <p:txStyles>
    <p:title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p:titleStyle>
    <p:body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oleObject" Target="../embeddings/oleObject1.bin"/><Relationship Id="rId1" Type="http://schemas.openxmlformats.org/officeDocument/2006/relationships/slideLayout" Target="../slideLayouts/slideLayout2.xml"/><Relationship Id="rId5" Type="http://schemas.openxmlformats.org/officeDocument/2006/relationships/image" Target="../media/image8.jpeg"/><Relationship Id="rId4" Type="http://schemas.openxmlformats.org/officeDocument/2006/relationships/image" Target="../media/image7.jpeg"/></Relationships>
</file>

<file path=ppt/slides/_rels/slide2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wmv"/><Relationship Id="rId1" Type="http://schemas.microsoft.com/office/2007/relationships/media" Target="../media/media2.wmv"/><Relationship Id="rId4" Type="http://schemas.openxmlformats.org/officeDocument/2006/relationships/image" Target="../media/image13.png"/></Relationships>
</file>

<file path=ppt/slides/_rels/slide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2057401"/>
            <a:ext cx="8839200" cy="1829761"/>
          </a:xfrm>
        </p:spPr>
        <p:txBody>
          <a:bodyPr>
            <a:noAutofit/>
          </a:bodyPr>
          <a:lstStyle/>
          <a:p>
            <a:r>
              <a:rPr lang="en-US" sz="3000">
                <a:effectLst/>
                <a:latin typeface="Times New Roman" panose="02020603050405020304" pitchFamily="18" charset="0"/>
                <a:ea typeface="Arial" panose="020B0604020202020204" pitchFamily="34" charset="0"/>
              </a:rPr>
              <a:t>KẾT QUẢ PHẪU THUẬT STARR</a:t>
            </a:r>
            <a:br>
              <a:rPr lang="en-US" sz="3000">
                <a:effectLst/>
                <a:latin typeface="Times New Roman" panose="02020603050405020304" pitchFamily="18" charset="0"/>
                <a:ea typeface="Arial" panose="020B0604020202020204" pitchFamily="34" charset="0"/>
              </a:rPr>
            </a:br>
            <a:r>
              <a:rPr lang="en-US" sz="3000">
                <a:effectLst/>
                <a:latin typeface="Times New Roman" panose="02020603050405020304" pitchFamily="18" charset="0"/>
                <a:ea typeface="Arial" panose="020B0604020202020204" pitchFamily="34" charset="0"/>
              </a:rPr>
              <a:t>KẾT HỢP KHÂU BẢN NÂNG NGẢ SAU </a:t>
            </a:r>
            <a:br>
              <a:rPr lang="en-US" sz="3000">
                <a:effectLst/>
                <a:latin typeface="Times New Roman" panose="02020603050405020304" pitchFamily="18" charset="0"/>
                <a:ea typeface="Arial" panose="020B0604020202020204" pitchFamily="34" charset="0"/>
              </a:rPr>
            </a:br>
            <a:r>
              <a:rPr lang="en-US" sz="3000">
                <a:effectLst/>
                <a:latin typeface="Times New Roman" panose="02020603050405020304" pitchFamily="18" charset="0"/>
                <a:ea typeface="Arial" panose="020B0604020202020204" pitchFamily="34" charset="0"/>
              </a:rPr>
              <a:t>CÓ ĐẶT MẢNH GHÉP ĐIỀU TRỊ TÁO BÓN Ở NỮ </a:t>
            </a:r>
            <a:br>
              <a:rPr lang="en-US" sz="3000"/>
            </a:br>
            <a:endParaRPr lang="vi-VN" sz="3000"/>
          </a:p>
        </p:txBody>
      </p:sp>
      <p:sp>
        <p:nvSpPr>
          <p:cNvPr id="5" name="Subtitle 4">
            <a:extLst>
              <a:ext uri="{FF2B5EF4-FFF2-40B4-BE49-F238E27FC236}">
                <a16:creationId xmlns:a16="http://schemas.microsoft.com/office/drawing/2014/main" id="{3389C514-CD95-4FE5-888A-150E92BCF48B}"/>
              </a:ext>
            </a:extLst>
          </p:cNvPr>
          <p:cNvSpPr>
            <a:spLocks noGrp="1"/>
          </p:cNvSpPr>
          <p:nvPr>
            <p:ph type="subTitle" idx="1"/>
          </p:nvPr>
        </p:nvSpPr>
        <p:spPr>
          <a:xfrm>
            <a:off x="914400" y="3962400"/>
            <a:ext cx="10363200" cy="1199704"/>
          </a:xfrm>
        </p:spPr>
        <p:txBody>
          <a:bodyPr/>
          <a:lstStyle/>
          <a:p>
            <a:endParaRPr lang="en-US"/>
          </a:p>
        </p:txBody>
      </p:sp>
    </p:spTree>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BẢNG ĐIỂM ĐÁNH GIÁ TRIỆU CHỨNG</a:t>
            </a:r>
          </a:p>
        </p:txBody>
      </p:sp>
      <p:sp>
        <p:nvSpPr>
          <p:cNvPr id="3" name="Content Placeholder 2"/>
          <p:cNvSpPr>
            <a:spLocks noGrp="1"/>
          </p:cNvSpPr>
          <p:nvPr>
            <p:ph idx="1"/>
          </p:nvPr>
        </p:nvSpPr>
        <p:spPr/>
        <p:txBody>
          <a:bodyPr>
            <a:normAutofit/>
          </a:bodyPr>
          <a:lstStyle/>
          <a:p>
            <a:r>
              <a:rPr lang="en-US" sz="1800">
                <a:latin typeface="Times New Roman" panose="02020603050405020304" pitchFamily="18" charset="0"/>
                <a:ea typeface="Arial" panose="020B0604020202020204" pitchFamily="34" charset="0"/>
              </a:rPr>
              <a:t>T</a:t>
            </a:r>
            <a:r>
              <a:rPr lang="en-US" sz="1800">
                <a:effectLst/>
                <a:latin typeface="Times New Roman" panose="02020603050405020304" pitchFamily="18" charset="0"/>
                <a:ea typeface="Arial" panose="020B0604020202020204" pitchFamily="34" charset="0"/>
              </a:rPr>
              <a:t>iêu chuẩn ROME IV có thể giúp đánh giá một cách khách quan về tình trạng táo bón nhưng lại hạn chế ở chỗ không phân biệt được các thể loại táo bón cũng như không đánh giá được mức độ trầm trọng của các thể táo bón </a:t>
            </a:r>
          </a:p>
          <a:p>
            <a:r>
              <a:rPr lang="en-US" sz="1800">
                <a:latin typeface="Times New Roman" panose="02020603050405020304" pitchFamily="18" charset="0"/>
                <a:ea typeface="Arial" panose="020B0604020202020204" pitchFamily="34" charset="0"/>
              </a:rPr>
              <a:t>T</a:t>
            </a:r>
            <a:r>
              <a:rPr lang="en-US" sz="1800">
                <a:effectLst/>
                <a:latin typeface="Times New Roman" panose="02020603050405020304" pitchFamily="18" charset="0"/>
                <a:ea typeface="Arial" panose="020B0604020202020204" pitchFamily="34" charset="0"/>
              </a:rPr>
              <a:t>hang điểm KESS quá phức tạp nên hạn chế việc sử dụng trên lâm sàng</a:t>
            </a:r>
            <a:r>
              <a:rPr lang="en-US" sz="1800">
                <a:latin typeface="Times New Roman" panose="02020603050405020304" pitchFamily="18" charset="0"/>
                <a:ea typeface="Arial" panose="020B0604020202020204" pitchFamily="34" charset="0"/>
              </a:rPr>
              <a:t> </a:t>
            </a:r>
          </a:p>
          <a:p>
            <a:r>
              <a:rPr lang="en-US" sz="1800">
                <a:latin typeface="Times New Roman" panose="02020603050405020304" pitchFamily="18" charset="0"/>
                <a:ea typeface="Arial" panose="020B0604020202020204" pitchFamily="34" charset="0"/>
              </a:rPr>
              <a:t>T</a:t>
            </a:r>
            <a:r>
              <a:rPr lang="en-US" sz="1800">
                <a:effectLst/>
                <a:latin typeface="Times New Roman" panose="02020603050405020304" pitchFamily="18" charset="0"/>
                <a:ea typeface="Arial" panose="020B0604020202020204" pitchFamily="34" charset="0"/>
              </a:rPr>
              <a:t>hang điểm Wexner /Agachan và thang điểm Longo cải biên là tốt nhất để đánh giá táo bón do hội chứng đại tiện tắc nghẽn đường ra </a:t>
            </a:r>
          </a:p>
          <a:p>
            <a:r>
              <a:rPr lang="en-US" sz="1800">
                <a:effectLst/>
                <a:latin typeface="Times New Roman" panose="02020603050405020304" pitchFamily="18" charset="0"/>
                <a:ea typeface="Arial" panose="020B0604020202020204" pitchFamily="34" charset="0"/>
              </a:rPr>
              <a:t>ODS-S do Altomare đề xuất phần nào giải quyết được các hạn chế này, nhưng lại có một nhược điểm đó là đánh giá độ đặc của phân. Độ đặc của phân sẽ thay đổi giá trị rất nhiều trên cùng một bệnh nhân khi đánh giá ở các thời điểm khác nhau và cũng không đặc hiệu cho táo bón do đại tiện tắc nghẽn đường ra</a:t>
            </a:r>
            <a:r>
              <a:rPr lang="en-US" sz="1800">
                <a:latin typeface="Times New Roman" panose="02020603050405020304" pitchFamily="18" charset="0"/>
                <a:ea typeface="Arial" panose="020B0604020202020204" pitchFamily="34" charset="0"/>
              </a:rPr>
              <a:t> </a:t>
            </a:r>
          </a:p>
          <a:p>
            <a:r>
              <a:rPr lang="en-US" sz="1800">
                <a:latin typeface="Times New Roman" panose="02020603050405020304" pitchFamily="18" charset="0"/>
                <a:ea typeface="Arial" panose="020B0604020202020204" pitchFamily="34" charset="0"/>
              </a:rPr>
              <a:t>T</a:t>
            </a:r>
            <a:r>
              <a:rPr lang="en-US" sz="1800">
                <a:effectLst/>
                <a:latin typeface="Times New Roman" panose="02020603050405020304" pitchFamily="18" charset="0"/>
                <a:ea typeface="Arial" panose="020B0604020202020204" pitchFamily="34" charset="0"/>
              </a:rPr>
              <a:t>hang điểm 5 tiêu chí của Renzi là một thang điểm tốt để phân định giữa bệnh nhân táo bón do đại tiện tắc nghẽn đường ra và người tham gia nghiên cứu trong nhóm chứng, với điểm giới hạn là 9 điểm. Thang điểm này cũng thể hiện sự đơn giản và trong sáng trong cho điểm. Hơn nữa thang điểm 5 tiêu chí cũng giúp phân độ cho bệnh nhân bị táo bón với đại tiện tắc nghẽn đường ra. </a:t>
            </a:r>
            <a:endParaRPr lang="en-US"/>
          </a:p>
        </p:txBody>
      </p:sp>
      <p:sp>
        <p:nvSpPr>
          <p:cNvPr id="4" name="TextBox 3">
            <a:extLst>
              <a:ext uri="{FF2B5EF4-FFF2-40B4-BE49-F238E27FC236}">
                <a16:creationId xmlns:a16="http://schemas.microsoft.com/office/drawing/2014/main" id="{EBC5103A-9067-431D-92BD-75DCE962AE92}"/>
              </a:ext>
            </a:extLst>
          </p:cNvPr>
          <p:cNvSpPr txBox="1"/>
          <p:nvPr/>
        </p:nvSpPr>
        <p:spPr>
          <a:xfrm>
            <a:off x="5302102" y="5683069"/>
            <a:ext cx="6858000" cy="923330"/>
          </a:xfrm>
          <a:prstGeom prst="rect">
            <a:avLst/>
          </a:prstGeom>
          <a:noFill/>
        </p:spPr>
        <p:txBody>
          <a:bodyPr wrap="square" rtlCol="0">
            <a:spAutoFit/>
          </a:bodyPr>
          <a:lstStyle/>
          <a:p>
            <a:r>
              <a:rPr lang="vi-VN" sz="1800">
                <a:effectLst/>
                <a:latin typeface="Times New Roman" panose="02020603050405020304" pitchFamily="18" charset="0"/>
                <a:ea typeface="Arial" panose="020B0604020202020204" pitchFamily="34" charset="0"/>
              </a:rPr>
              <a:t>Renzi A., et al (2012), “Five-Item Score for Obstructed Defecation Syndrome: Study of Validation”, SURG INNOV published online 17 May 2012, DOI: 10.1177/1553350612446354</a:t>
            </a:r>
            <a:endParaRPr lang="en-US"/>
          </a:p>
        </p:txBody>
      </p:sp>
    </p:spTree>
    <p:extLst>
      <p:ext uri="{BB962C8B-B14F-4D97-AF65-F5344CB8AC3E}">
        <p14:creationId xmlns:p14="http://schemas.microsoft.com/office/powerpoint/2010/main" val="74928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lnSpcReduction="10000"/>
          </a:bodyPr>
          <a:lstStyle/>
          <a:p>
            <a:r>
              <a:rPr lang="en-US" sz="2800"/>
              <a:t>Tiêu chuẩn ROME III cho táo bón chức năng</a:t>
            </a:r>
            <a:endParaRPr lang="vi-VN" sz="2800"/>
          </a:p>
          <a:p>
            <a:r>
              <a:rPr lang="en-US" sz="2800"/>
              <a:t>Triệu chứng </a:t>
            </a:r>
            <a:r>
              <a:rPr lang="en-US" sz="2800" u="sng"/>
              <a:t>&gt;</a:t>
            </a:r>
            <a:r>
              <a:rPr lang="en-US" sz="2800"/>
              <a:t> 3 tháng; khởi phát </a:t>
            </a:r>
            <a:r>
              <a:rPr lang="en-US" sz="2800" u="sng"/>
              <a:t>&gt;</a:t>
            </a:r>
            <a:r>
              <a:rPr lang="en-US" sz="2800"/>
              <a:t> 6 tháng trước khi chẩn đoán</a:t>
            </a:r>
            <a:endParaRPr lang="vi-VN" sz="2800"/>
          </a:p>
          <a:p>
            <a:pPr lvl="0"/>
            <a:r>
              <a:rPr lang="en-US" sz="2800"/>
              <a:t>Phải có </a:t>
            </a:r>
            <a:r>
              <a:rPr lang="en-US" sz="2800" u="sng"/>
              <a:t>&gt;</a:t>
            </a:r>
            <a:r>
              <a:rPr lang="en-US" sz="2800"/>
              <a:t> 2 triệu chứng sau đây </a:t>
            </a:r>
            <a:endParaRPr lang="vi-VN" sz="2800"/>
          </a:p>
          <a:p>
            <a:pPr lvl="1"/>
            <a:r>
              <a:rPr lang="en-US" sz="2400"/>
              <a:t>Rặn*</a:t>
            </a:r>
            <a:endParaRPr lang="vi-VN" sz="2400"/>
          </a:p>
          <a:p>
            <a:pPr lvl="1"/>
            <a:r>
              <a:rPr lang="en-US" sz="2400"/>
              <a:t>Phân cứng hoặc phân cục*</a:t>
            </a:r>
            <a:endParaRPr lang="vi-VN" sz="2400"/>
          </a:p>
          <a:p>
            <a:pPr lvl="1"/>
            <a:r>
              <a:rPr lang="en-US" sz="2400"/>
              <a:t>Cảm giác đại tiện không hết phân*</a:t>
            </a:r>
            <a:endParaRPr lang="vi-VN" sz="2400"/>
          </a:p>
          <a:p>
            <a:pPr lvl="1"/>
            <a:r>
              <a:rPr lang="en-US" sz="2400"/>
              <a:t>Cảm giác tắc nghẽn/bị ngăn cản ở hậu môn trực tràng*</a:t>
            </a:r>
            <a:endParaRPr lang="vi-VN" sz="2400"/>
          </a:p>
          <a:p>
            <a:pPr lvl="1"/>
            <a:r>
              <a:rPr lang="en-US" sz="2400"/>
              <a:t>Phải dùng tay trợ giúp để giúp đại tiện (Td: dùng tay móc phân, nâng sàn chậu)*</a:t>
            </a:r>
            <a:endParaRPr lang="vi-VN" sz="2400"/>
          </a:p>
          <a:p>
            <a:pPr lvl="1"/>
            <a:r>
              <a:rPr lang="en-US" sz="2400"/>
              <a:t>Số lần đi cầu &lt; 3 lần/ tuần</a:t>
            </a:r>
            <a:endParaRPr lang="vi-VN" sz="2400"/>
          </a:p>
          <a:p>
            <a:pPr lvl="0"/>
            <a:r>
              <a:rPr lang="en-US" sz="2800"/>
              <a:t>Phân mềm hiếm khi xuất hiện nếu không dùng thuốc nhuận trường </a:t>
            </a:r>
            <a:endParaRPr lang="vi-VN" sz="2800"/>
          </a:p>
          <a:p>
            <a:pPr lvl="0"/>
            <a:r>
              <a:rPr lang="en-US" sz="2800"/>
              <a:t>Không đủ tiêu chuẩn để chẩn đoán IBS-C</a:t>
            </a:r>
            <a:endParaRPr lang="vi-VN" sz="2800"/>
          </a:p>
          <a:p>
            <a:r>
              <a:rPr lang="en-US" sz="2800"/>
              <a:t>* </a:t>
            </a:r>
            <a:r>
              <a:rPr lang="en-US" sz="2800" u="sng"/>
              <a:t>&gt;</a:t>
            </a:r>
            <a:r>
              <a:rPr lang="en-US" sz="2800"/>
              <a:t> 25% số lần đại tiện</a:t>
            </a:r>
            <a:endParaRPr lang="vi-VN"/>
          </a:p>
        </p:txBody>
      </p:sp>
      <p:sp>
        <p:nvSpPr>
          <p:cNvPr id="3" name="Title 2"/>
          <p:cNvSpPr>
            <a:spLocks noGrp="1"/>
          </p:cNvSpPr>
          <p:nvPr>
            <p:ph type="title"/>
          </p:nvPr>
        </p:nvSpPr>
        <p:spPr/>
        <p:txBody>
          <a:bodyPr/>
          <a:lstStyle/>
          <a:p>
            <a:r>
              <a:rPr lang="vi-VN"/>
              <a:t>PHƯƠNG PHÁP NGHIÊN CỨU</a:t>
            </a:r>
          </a:p>
        </p:txBody>
      </p:sp>
      <p:sp>
        <p:nvSpPr>
          <p:cNvPr id="9218"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vi-VN"/>
          </a:p>
        </p:txBody>
      </p:sp>
    </p:spTree>
    <p:extLst>
      <p:ext uri="{BB962C8B-B14F-4D97-AF65-F5344CB8AC3E}">
        <p14:creationId xmlns:p14="http://schemas.microsoft.com/office/powerpoint/2010/main" val="673998217"/>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vi-VN"/>
          </a:p>
        </p:txBody>
      </p:sp>
      <p:graphicFrame>
        <p:nvGraphicFramePr>
          <p:cNvPr id="7" name="Content Placeholder 6"/>
          <p:cNvGraphicFramePr>
            <a:graphicFrameLocks noGrp="1"/>
          </p:cNvGraphicFramePr>
          <p:nvPr>
            <p:ph idx="1"/>
          </p:nvPr>
        </p:nvGraphicFramePr>
        <p:xfrm>
          <a:off x="3048000" y="1752600"/>
          <a:ext cx="7467600" cy="4708652"/>
        </p:xfrm>
        <a:graphic>
          <a:graphicData uri="http://schemas.openxmlformats.org/drawingml/2006/table">
            <a:tbl>
              <a:tblPr/>
              <a:tblGrid>
                <a:gridCol w="5614467">
                  <a:extLst>
                    <a:ext uri="{9D8B030D-6E8A-4147-A177-3AD203B41FA5}">
                      <a16:colId xmlns:a16="http://schemas.microsoft.com/office/drawing/2014/main" val="20000"/>
                    </a:ext>
                  </a:extLst>
                </a:gridCol>
                <a:gridCol w="1853133">
                  <a:extLst>
                    <a:ext uri="{9D8B030D-6E8A-4147-A177-3AD203B41FA5}">
                      <a16:colId xmlns:a16="http://schemas.microsoft.com/office/drawing/2014/main" val="20001"/>
                    </a:ext>
                  </a:extLst>
                </a:gridCol>
              </a:tblGrid>
              <a:tr h="179705">
                <a:tc>
                  <a:txBody>
                    <a:bodyPr/>
                    <a:lstStyle/>
                    <a:p>
                      <a:pPr algn="just">
                        <a:lnSpc>
                          <a:spcPct val="150000"/>
                        </a:lnSpc>
                        <a:spcAft>
                          <a:spcPts val="0"/>
                        </a:spcAft>
                      </a:pPr>
                      <a:r>
                        <a:rPr lang="en-US" sz="1800">
                          <a:latin typeface="Times New Roman"/>
                          <a:ea typeface="Arial"/>
                          <a:cs typeface="Times New Roman"/>
                        </a:rPr>
                        <a:t>Triệu chứng</a:t>
                      </a:r>
                      <a:endParaRPr lang="vi-VN" sz="1800">
                        <a:latin typeface="Times New Roman"/>
                        <a:ea typeface="Arial"/>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Aft>
                          <a:spcPts val="0"/>
                        </a:spcAft>
                      </a:pPr>
                      <a:r>
                        <a:rPr lang="en-US" sz="1800">
                          <a:latin typeface="Times New Roman"/>
                          <a:ea typeface="Arial"/>
                          <a:cs typeface="Times New Roman"/>
                        </a:rPr>
                        <a:t>Điểm</a:t>
                      </a:r>
                      <a:endParaRPr lang="vi-VN" sz="1800">
                        <a:latin typeface="Times New Roman"/>
                        <a:ea typeface="Arial"/>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67640">
                <a:tc>
                  <a:txBody>
                    <a:bodyPr/>
                    <a:lstStyle/>
                    <a:p>
                      <a:pPr algn="just">
                        <a:lnSpc>
                          <a:spcPct val="150000"/>
                        </a:lnSpc>
                        <a:spcAft>
                          <a:spcPts val="0"/>
                        </a:spcAft>
                      </a:pPr>
                      <a:r>
                        <a:rPr lang="en-US" sz="1800">
                          <a:latin typeface="Times New Roman"/>
                          <a:ea typeface="Arial"/>
                          <a:cs typeface="Times New Roman"/>
                        </a:rPr>
                        <a:t>Tần số đại tiện</a:t>
                      </a:r>
                      <a:endParaRPr lang="vi-VN" sz="1800">
                        <a:latin typeface="Times New Roman"/>
                        <a:ea typeface="Arial"/>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Aft>
                          <a:spcPts val="0"/>
                        </a:spcAft>
                      </a:pPr>
                      <a:endParaRPr lang="en-US" sz="1800">
                        <a:latin typeface="Times New Roman"/>
                        <a:ea typeface="Arial"/>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67640">
                <a:tc>
                  <a:txBody>
                    <a:bodyPr/>
                    <a:lstStyle/>
                    <a:p>
                      <a:pPr algn="just">
                        <a:lnSpc>
                          <a:spcPct val="150000"/>
                        </a:lnSpc>
                        <a:spcAft>
                          <a:spcPts val="0"/>
                        </a:spcAft>
                      </a:pPr>
                      <a:r>
                        <a:rPr lang="en-US" sz="1800">
                          <a:latin typeface="Times New Roman"/>
                          <a:ea typeface="Arial"/>
                          <a:cs typeface="Times New Roman"/>
                        </a:rPr>
                        <a:t>		1 – 2 lần mỗi 1 – 2 ngày</a:t>
                      </a:r>
                      <a:endParaRPr lang="vi-VN" sz="1800">
                        <a:latin typeface="Times New Roman"/>
                        <a:ea typeface="Arial"/>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Aft>
                          <a:spcPts val="0"/>
                        </a:spcAft>
                      </a:pPr>
                      <a:r>
                        <a:rPr lang="en-US" sz="1800">
                          <a:latin typeface="Times New Roman"/>
                          <a:ea typeface="Arial"/>
                          <a:cs typeface="Times New Roman"/>
                        </a:rPr>
                        <a:t>0</a:t>
                      </a:r>
                      <a:endParaRPr lang="vi-VN" sz="1800">
                        <a:latin typeface="Times New Roman"/>
                        <a:ea typeface="Arial"/>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67640">
                <a:tc>
                  <a:txBody>
                    <a:bodyPr/>
                    <a:lstStyle/>
                    <a:p>
                      <a:pPr algn="just">
                        <a:lnSpc>
                          <a:spcPct val="150000"/>
                        </a:lnSpc>
                        <a:spcAft>
                          <a:spcPts val="0"/>
                        </a:spcAft>
                      </a:pPr>
                      <a:r>
                        <a:rPr lang="en-US" sz="1800">
                          <a:latin typeface="Times New Roman"/>
                          <a:ea typeface="Arial"/>
                          <a:cs typeface="Times New Roman"/>
                        </a:rPr>
                        <a:t>		2 lần mỗi tuần</a:t>
                      </a:r>
                      <a:endParaRPr lang="vi-VN" sz="1800">
                        <a:latin typeface="Times New Roman"/>
                        <a:ea typeface="Arial"/>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Aft>
                          <a:spcPts val="0"/>
                        </a:spcAft>
                      </a:pPr>
                      <a:r>
                        <a:rPr lang="en-US" sz="1800">
                          <a:latin typeface="Times New Roman"/>
                          <a:ea typeface="Arial"/>
                          <a:cs typeface="Times New Roman"/>
                        </a:rPr>
                        <a:t>1</a:t>
                      </a:r>
                      <a:endParaRPr lang="vi-VN" sz="1800">
                        <a:latin typeface="Times New Roman"/>
                        <a:ea typeface="Arial"/>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167640">
                <a:tc>
                  <a:txBody>
                    <a:bodyPr/>
                    <a:lstStyle/>
                    <a:p>
                      <a:pPr algn="just">
                        <a:lnSpc>
                          <a:spcPct val="150000"/>
                        </a:lnSpc>
                        <a:spcAft>
                          <a:spcPts val="0"/>
                        </a:spcAft>
                      </a:pPr>
                      <a:r>
                        <a:rPr lang="en-US" sz="1800">
                          <a:latin typeface="Times New Roman"/>
                          <a:ea typeface="Arial"/>
                          <a:cs typeface="Times New Roman"/>
                        </a:rPr>
                        <a:t>		1 lần mỗi tuần</a:t>
                      </a:r>
                      <a:endParaRPr lang="vi-VN" sz="1800">
                        <a:latin typeface="Times New Roman"/>
                        <a:ea typeface="Arial"/>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Aft>
                          <a:spcPts val="0"/>
                        </a:spcAft>
                      </a:pPr>
                      <a:r>
                        <a:rPr lang="en-US" sz="1800">
                          <a:latin typeface="Times New Roman"/>
                          <a:ea typeface="Arial"/>
                          <a:cs typeface="Times New Roman"/>
                        </a:rPr>
                        <a:t>2</a:t>
                      </a:r>
                      <a:endParaRPr lang="vi-VN" sz="1800">
                        <a:latin typeface="Times New Roman"/>
                        <a:ea typeface="Arial"/>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167640">
                <a:tc>
                  <a:txBody>
                    <a:bodyPr/>
                    <a:lstStyle/>
                    <a:p>
                      <a:pPr algn="just">
                        <a:lnSpc>
                          <a:spcPct val="150000"/>
                        </a:lnSpc>
                        <a:spcAft>
                          <a:spcPts val="0"/>
                        </a:spcAft>
                      </a:pPr>
                      <a:r>
                        <a:rPr lang="en-US" sz="1800">
                          <a:latin typeface="Times New Roman"/>
                          <a:ea typeface="Arial"/>
                          <a:cs typeface="Times New Roman"/>
                        </a:rPr>
                        <a:t>		Dưới 1 lần mỗi tuần</a:t>
                      </a:r>
                      <a:endParaRPr lang="vi-VN" sz="1800">
                        <a:latin typeface="Times New Roman"/>
                        <a:ea typeface="Arial"/>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Aft>
                          <a:spcPts val="0"/>
                        </a:spcAft>
                      </a:pPr>
                      <a:r>
                        <a:rPr lang="en-US" sz="1800">
                          <a:latin typeface="Times New Roman"/>
                          <a:ea typeface="Arial"/>
                          <a:cs typeface="Times New Roman"/>
                        </a:rPr>
                        <a:t>3</a:t>
                      </a:r>
                      <a:endParaRPr lang="vi-VN" sz="1800">
                        <a:latin typeface="Times New Roman"/>
                        <a:ea typeface="Arial"/>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167640">
                <a:tc>
                  <a:txBody>
                    <a:bodyPr/>
                    <a:lstStyle/>
                    <a:p>
                      <a:pPr algn="just">
                        <a:lnSpc>
                          <a:spcPct val="150000"/>
                        </a:lnSpc>
                        <a:spcAft>
                          <a:spcPts val="0"/>
                        </a:spcAft>
                      </a:pPr>
                      <a:r>
                        <a:rPr lang="en-US" sz="1800">
                          <a:latin typeface="Times New Roman"/>
                          <a:ea typeface="Arial"/>
                          <a:cs typeface="Times New Roman"/>
                        </a:rPr>
                        <a:t>		Dưới 1 lần mỗi tháng</a:t>
                      </a:r>
                      <a:endParaRPr lang="vi-VN" sz="1800">
                        <a:latin typeface="Times New Roman"/>
                        <a:ea typeface="Arial"/>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Aft>
                          <a:spcPts val="0"/>
                        </a:spcAft>
                      </a:pPr>
                      <a:r>
                        <a:rPr lang="en-US" sz="1800">
                          <a:latin typeface="Times New Roman"/>
                          <a:ea typeface="Arial"/>
                          <a:cs typeface="Times New Roman"/>
                        </a:rPr>
                        <a:t>4</a:t>
                      </a:r>
                      <a:endParaRPr lang="vi-VN" sz="1800">
                        <a:latin typeface="Times New Roman"/>
                        <a:ea typeface="Arial"/>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167640">
                <a:tc>
                  <a:txBody>
                    <a:bodyPr/>
                    <a:lstStyle/>
                    <a:p>
                      <a:pPr algn="just">
                        <a:lnSpc>
                          <a:spcPct val="150000"/>
                        </a:lnSpc>
                        <a:spcAft>
                          <a:spcPts val="0"/>
                        </a:spcAft>
                      </a:pPr>
                      <a:r>
                        <a:rPr lang="en-US" sz="1800">
                          <a:latin typeface="Times New Roman"/>
                          <a:ea typeface="Arial"/>
                          <a:cs typeface="Times New Roman"/>
                        </a:rPr>
                        <a:t>Khó khăn: ráng sức rặn và đau</a:t>
                      </a:r>
                      <a:endParaRPr lang="vi-VN" sz="1800">
                        <a:latin typeface="Times New Roman"/>
                        <a:ea typeface="Arial"/>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Aft>
                          <a:spcPts val="0"/>
                        </a:spcAft>
                      </a:pPr>
                      <a:endParaRPr lang="en-US" sz="1800">
                        <a:latin typeface="Times New Roman"/>
                        <a:ea typeface="Arial"/>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167640">
                <a:tc>
                  <a:txBody>
                    <a:bodyPr/>
                    <a:lstStyle/>
                    <a:p>
                      <a:pPr algn="just">
                        <a:lnSpc>
                          <a:spcPct val="150000"/>
                        </a:lnSpc>
                        <a:spcAft>
                          <a:spcPts val="0"/>
                        </a:spcAft>
                      </a:pPr>
                      <a:r>
                        <a:rPr lang="en-US" sz="1800">
                          <a:latin typeface="Times New Roman"/>
                          <a:ea typeface="Arial"/>
                          <a:cs typeface="Times New Roman"/>
                        </a:rPr>
                        <a:t>		Không</a:t>
                      </a:r>
                      <a:endParaRPr lang="vi-VN" sz="1800">
                        <a:latin typeface="Times New Roman"/>
                        <a:ea typeface="Arial"/>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Aft>
                          <a:spcPts val="0"/>
                        </a:spcAft>
                      </a:pPr>
                      <a:r>
                        <a:rPr lang="en-US" sz="1800">
                          <a:latin typeface="Times New Roman"/>
                          <a:ea typeface="Arial"/>
                          <a:cs typeface="Times New Roman"/>
                        </a:rPr>
                        <a:t>0</a:t>
                      </a:r>
                      <a:endParaRPr lang="vi-VN" sz="1800">
                        <a:latin typeface="Times New Roman"/>
                        <a:ea typeface="Arial"/>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167640">
                <a:tc>
                  <a:txBody>
                    <a:bodyPr/>
                    <a:lstStyle/>
                    <a:p>
                      <a:pPr algn="just">
                        <a:lnSpc>
                          <a:spcPct val="150000"/>
                        </a:lnSpc>
                        <a:spcAft>
                          <a:spcPts val="0"/>
                        </a:spcAft>
                      </a:pPr>
                      <a:r>
                        <a:rPr lang="en-US" sz="1800">
                          <a:latin typeface="Times New Roman"/>
                          <a:ea typeface="Arial"/>
                          <a:cs typeface="Times New Roman"/>
                        </a:rPr>
                        <a:t>		Hiếm</a:t>
                      </a:r>
                      <a:endParaRPr lang="vi-VN" sz="1800">
                        <a:latin typeface="Times New Roman"/>
                        <a:ea typeface="Arial"/>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Aft>
                          <a:spcPts val="0"/>
                        </a:spcAft>
                      </a:pPr>
                      <a:r>
                        <a:rPr lang="en-US" sz="1800">
                          <a:latin typeface="Times New Roman"/>
                          <a:ea typeface="Arial"/>
                          <a:cs typeface="Times New Roman"/>
                        </a:rPr>
                        <a:t>1</a:t>
                      </a:r>
                      <a:endParaRPr lang="vi-VN" sz="1800">
                        <a:latin typeface="Times New Roman"/>
                        <a:ea typeface="Arial"/>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167640">
                <a:tc>
                  <a:txBody>
                    <a:bodyPr/>
                    <a:lstStyle/>
                    <a:p>
                      <a:pPr algn="just">
                        <a:lnSpc>
                          <a:spcPct val="150000"/>
                        </a:lnSpc>
                        <a:spcAft>
                          <a:spcPts val="0"/>
                        </a:spcAft>
                      </a:pPr>
                      <a:r>
                        <a:rPr lang="en-US" sz="1800">
                          <a:latin typeface="Times New Roman"/>
                          <a:ea typeface="Arial"/>
                          <a:cs typeface="Times New Roman"/>
                        </a:rPr>
                        <a:t>		Thỉnh thoảng</a:t>
                      </a:r>
                      <a:endParaRPr lang="vi-VN" sz="1800">
                        <a:latin typeface="Times New Roman"/>
                        <a:ea typeface="Arial"/>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Aft>
                          <a:spcPts val="0"/>
                        </a:spcAft>
                      </a:pPr>
                      <a:r>
                        <a:rPr lang="en-US" sz="1800">
                          <a:latin typeface="Times New Roman"/>
                          <a:ea typeface="Arial"/>
                          <a:cs typeface="Times New Roman"/>
                        </a:rPr>
                        <a:t>2</a:t>
                      </a:r>
                      <a:endParaRPr lang="vi-VN" sz="1800">
                        <a:latin typeface="Times New Roman"/>
                        <a:ea typeface="Arial"/>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167640">
                <a:tc>
                  <a:txBody>
                    <a:bodyPr/>
                    <a:lstStyle/>
                    <a:p>
                      <a:pPr algn="just">
                        <a:lnSpc>
                          <a:spcPct val="150000"/>
                        </a:lnSpc>
                        <a:spcAft>
                          <a:spcPts val="0"/>
                        </a:spcAft>
                      </a:pPr>
                      <a:r>
                        <a:rPr lang="en-US" sz="1800">
                          <a:latin typeface="Times New Roman"/>
                          <a:ea typeface="Arial"/>
                          <a:cs typeface="Times New Roman"/>
                        </a:rPr>
                        <a:t>		Thường xuyên</a:t>
                      </a:r>
                      <a:endParaRPr lang="vi-VN" sz="1800">
                        <a:latin typeface="Times New Roman"/>
                        <a:ea typeface="Arial"/>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Aft>
                          <a:spcPts val="0"/>
                        </a:spcAft>
                      </a:pPr>
                      <a:r>
                        <a:rPr lang="en-US" sz="1800">
                          <a:latin typeface="Times New Roman"/>
                          <a:ea typeface="Arial"/>
                          <a:cs typeface="Times New Roman"/>
                        </a:rPr>
                        <a:t>3</a:t>
                      </a:r>
                      <a:endParaRPr lang="vi-VN" sz="1800">
                        <a:latin typeface="Times New Roman"/>
                        <a:ea typeface="Arial"/>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1"/>
                  </a:ext>
                </a:extLst>
              </a:tr>
              <a:tr h="167640">
                <a:tc>
                  <a:txBody>
                    <a:bodyPr/>
                    <a:lstStyle/>
                    <a:p>
                      <a:pPr algn="just">
                        <a:lnSpc>
                          <a:spcPct val="150000"/>
                        </a:lnSpc>
                        <a:spcAft>
                          <a:spcPts val="0"/>
                        </a:spcAft>
                      </a:pPr>
                      <a:r>
                        <a:rPr lang="en-US" sz="1800">
                          <a:latin typeface="Times New Roman"/>
                          <a:ea typeface="Arial"/>
                          <a:cs typeface="Times New Roman"/>
                        </a:rPr>
                        <a:t>		Luôn luôn có</a:t>
                      </a:r>
                      <a:endParaRPr lang="vi-VN" sz="1800">
                        <a:latin typeface="Times New Roman"/>
                        <a:ea typeface="Arial"/>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Aft>
                          <a:spcPts val="0"/>
                        </a:spcAft>
                      </a:pPr>
                      <a:r>
                        <a:rPr lang="en-US" sz="1800">
                          <a:latin typeface="Times New Roman"/>
                          <a:ea typeface="Arial"/>
                          <a:cs typeface="Times New Roman"/>
                        </a:rPr>
                        <a:t>4</a:t>
                      </a:r>
                      <a:endParaRPr lang="vi-VN" sz="1800">
                        <a:latin typeface="Times New Roman"/>
                        <a:ea typeface="Arial"/>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2"/>
                  </a:ext>
                </a:extLst>
              </a:tr>
            </a:tbl>
          </a:graphicData>
        </a:graphic>
      </p:graphicFrame>
      <p:sp>
        <p:nvSpPr>
          <p:cNvPr id="2" name="TextBox 1">
            <a:extLst>
              <a:ext uri="{FF2B5EF4-FFF2-40B4-BE49-F238E27FC236}">
                <a16:creationId xmlns:a16="http://schemas.microsoft.com/office/drawing/2014/main" id="{6AB4BDED-2585-4C38-8EF9-1BED993B0289}"/>
              </a:ext>
            </a:extLst>
          </p:cNvPr>
          <p:cNvSpPr txBox="1"/>
          <p:nvPr/>
        </p:nvSpPr>
        <p:spPr>
          <a:xfrm>
            <a:off x="1828800" y="1143000"/>
            <a:ext cx="5943600" cy="369332"/>
          </a:xfrm>
          <a:prstGeom prst="rect">
            <a:avLst/>
          </a:prstGeom>
          <a:noFill/>
        </p:spPr>
        <p:txBody>
          <a:bodyPr wrap="square" rtlCol="0">
            <a:spAutoFit/>
          </a:bodyPr>
          <a:lstStyle/>
          <a:p>
            <a:r>
              <a:rPr lang="en-US" b="1">
                <a:solidFill>
                  <a:srgbClr val="FF0000"/>
                </a:solidFill>
                <a:effectLst>
                  <a:outerShdw blurRad="38100" dist="38100" dir="2700000" algn="tl">
                    <a:srgbClr val="000000">
                      <a:alpha val="43137"/>
                    </a:srgbClr>
                  </a:outerShdw>
                </a:effectLst>
              </a:rPr>
              <a:t>Bảng điểm táo bón do bế tắc </a:t>
            </a:r>
            <a:r>
              <a:rPr lang="vi-VN" b="1">
                <a:solidFill>
                  <a:srgbClr val="FF0000"/>
                </a:solidFill>
                <a:effectLst>
                  <a:outerShdw blurRad="38100" dist="38100" dir="2700000" algn="tl">
                    <a:srgbClr val="000000">
                      <a:alpha val="43137"/>
                    </a:srgbClr>
                  </a:outerShdw>
                </a:effectLst>
              </a:rPr>
              <a:t>đườn</a:t>
            </a:r>
            <a:r>
              <a:rPr lang="en-US" b="1">
                <a:solidFill>
                  <a:srgbClr val="FF0000"/>
                </a:solidFill>
                <a:effectLst>
                  <a:outerShdw blurRad="38100" dist="38100" dir="2700000" algn="tl">
                    <a:srgbClr val="000000">
                      <a:alpha val="43137"/>
                    </a:srgbClr>
                  </a:outerShdw>
                </a:effectLst>
              </a:rPr>
              <a:t>g ra của Wexner </a:t>
            </a:r>
          </a:p>
        </p:txBody>
      </p:sp>
      <p:sp>
        <p:nvSpPr>
          <p:cNvPr id="5" name="Title 4">
            <a:extLst>
              <a:ext uri="{FF2B5EF4-FFF2-40B4-BE49-F238E27FC236}">
                <a16:creationId xmlns:a16="http://schemas.microsoft.com/office/drawing/2014/main" id="{195A395A-ADB9-42C8-9161-770858A261EF}"/>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1639082375"/>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218"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vi-VN"/>
          </a:p>
        </p:txBody>
      </p:sp>
      <p:graphicFrame>
        <p:nvGraphicFramePr>
          <p:cNvPr id="7" name="Content Placeholder 6"/>
          <p:cNvGraphicFramePr>
            <a:graphicFrameLocks noGrp="1"/>
          </p:cNvGraphicFramePr>
          <p:nvPr>
            <p:ph idx="1"/>
          </p:nvPr>
        </p:nvGraphicFramePr>
        <p:xfrm>
          <a:off x="2971800" y="1219200"/>
          <a:ext cx="5972810" cy="4757928"/>
        </p:xfrm>
        <a:graphic>
          <a:graphicData uri="http://schemas.openxmlformats.org/drawingml/2006/table">
            <a:tbl>
              <a:tblPr/>
              <a:tblGrid>
                <a:gridCol w="4490618">
                  <a:extLst>
                    <a:ext uri="{9D8B030D-6E8A-4147-A177-3AD203B41FA5}">
                      <a16:colId xmlns:a16="http://schemas.microsoft.com/office/drawing/2014/main" val="20000"/>
                    </a:ext>
                  </a:extLst>
                </a:gridCol>
                <a:gridCol w="1482192">
                  <a:extLst>
                    <a:ext uri="{9D8B030D-6E8A-4147-A177-3AD203B41FA5}">
                      <a16:colId xmlns:a16="http://schemas.microsoft.com/office/drawing/2014/main" val="20001"/>
                    </a:ext>
                  </a:extLst>
                </a:gridCol>
              </a:tblGrid>
              <a:tr h="167640">
                <a:tc>
                  <a:txBody>
                    <a:bodyPr/>
                    <a:lstStyle/>
                    <a:p>
                      <a:pPr algn="just">
                        <a:lnSpc>
                          <a:spcPct val="150000"/>
                        </a:lnSpc>
                        <a:spcAft>
                          <a:spcPts val="0"/>
                        </a:spcAft>
                      </a:pPr>
                      <a:r>
                        <a:rPr lang="en-US" sz="1800">
                          <a:latin typeface="Times New Roman"/>
                          <a:ea typeface="Arial"/>
                          <a:cs typeface="Times New Roman"/>
                        </a:rPr>
                        <a:t>Tống phân hoàn toàn: Cảm giác không hết phân</a:t>
                      </a:r>
                      <a:endParaRPr lang="vi-VN" sz="1800">
                        <a:latin typeface="Times New Roman"/>
                        <a:ea typeface="Arial"/>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Aft>
                          <a:spcPts val="0"/>
                        </a:spcAft>
                      </a:pPr>
                      <a:endParaRPr lang="en-US" sz="1800">
                        <a:latin typeface="Times New Roman"/>
                        <a:ea typeface="Arial"/>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67640">
                <a:tc>
                  <a:txBody>
                    <a:bodyPr/>
                    <a:lstStyle/>
                    <a:p>
                      <a:pPr algn="just">
                        <a:lnSpc>
                          <a:spcPct val="150000"/>
                        </a:lnSpc>
                        <a:spcAft>
                          <a:spcPts val="0"/>
                        </a:spcAft>
                      </a:pPr>
                      <a:r>
                        <a:rPr lang="en-US" sz="1800">
                          <a:latin typeface="Times New Roman"/>
                          <a:ea typeface="Arial"/>
                          <a:cs typeface="Times New Roman"/>
                        </a:rPr>
                        <a:t>		Không</a:t>
                      </a:r>
                      <a:endParaRPr lang="vi-VN" sz="1800">
                        <a:latin typeface="Times New Roman"/>
                        <a:ea typeface="Arial"/>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Aft>
                          <a:spcPts val="0"/>
                        </a:spcAft>
                      </a:pPr>
                      <a:r>
                        <a:rPr lang="en-US" sz="1800">
                          <a:latin typeface="Times New Roman"/>
                          <a:ea typeface="Arial"/>
                          <a:cs typeface="Times New Roman"/>
                        </a:rPr>
                        <a:t>0</a:t>
                      </a:r>
                      <a:endParaRPr lang="vi-VN" sz="1800">
                        <a:latin typeface="Times New Roman"/>
                        <a:ea typeface="Arial"/>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67640">
                <a:tc>
                  <a:txBody>
                    <a:bodyPr/>
                    <a:lstStyle/>
                    <a:p>
                      <a:pPr algn="just">
                        <a:lnSpc>
                          <a:spcPct val="150000"/>
                        </a:lnSpc>
                        <a:spcAft>
                          <a:spcPts val="0"/>
                        </a:spcAft>
                      </a:pPr>
                      <a:r>
                        <a:rPr lang="en-US" sz="1800">
                          <a:latin typeface="Times New Roman"/>
                          <a:ea typeface="Arial"/>
                          <a:cs typeface="Times New Roman"/>
                        </a:rPr>
                        <a:t>		Hiếm</a:t>
                      </a:r>
                      <a:endParaRPr lang="vi-VN" sz="1800">
                        <a:latin typeface="Times New Roman"/>
                        <a:ea typeface="Arial"/>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Aft>
                          <a:spcPts val="0"/>
                        </a:spcAft>
                      </a:pPr>
                      <a:r>
                        <a:rPr lang="en-US" sz="1800">
                          <a:latin typeface="Times New Roman"/>
                          <a:ea typeface="Arial"/>
                          <a:cs typeface="Times New Roman"/>
                        </a:rPr>
                        <a:t>1</a:t>
                      </a:r>
                      <a:endParaRPr lang="vi-VN" sz="1800">
                        <a:latin typeface="Times New Roman"/>
                        <a:ea typeface="Arial"/>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67640">
                <a:tc>
                  <a:txBody>
                    <a:bodyPr/>
                    <a:lstStyle/>
                    <a:p>
                      <a:pPr algn="just">
                        <a:lnSpc>
                          <a:spcPct val="150000"/>
                        </a:lnSpc>
                        <a:spcAft>
                          <a:spcPts val="0"/>
                        </a:spcAft>
                      </a:pPr>
                      <a:r>
                        <a:rPr lang="en-US" sz="1800">
                          <a:latin typeface="Times New Roman"/>
                          <a:ea typeface="Arial"/>
                          <a:cs typeface="Times New Roman"/>
                        </a:rPr>
                        <a:t>		Thỉnh thoảng</a:t>
                      </a:r>
                      <a:endParaRPr lang="vi-VN" sz="1800">
                        <a:latin typeface="Times New Roman"/>
                        <a:ea typeface="Arial"/>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Aft>
                          <a:spcPts val="0"/>
                        </a:spcAft>
                      </a:pPr>
                      <a:r>
                        <a:rPr lang="en-US" sz="1800">
                          <a:latin typeface="Times New Roman"/>
                          <a:ea typeface="Arial"/>
                          <a:cs typeface="Times New Roman"/>
                        </a:rPr>
                        <a:t>2</a:t>
                      </a:r>
                      <a:endParaRPr lang="vi-VN" sz="1800">
                        <a:latin typeface="Times New Roman"/>
                        <a:ea typeface="Arial"/>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167640">
                <a:tc>
                  <a:txBody>
                    <a:bodyPr/>
                    <a:lstStyle/>
                    <a:p>
                      <a:pPr algn="just">
                        <a:lnSpc>
                          <a:spcPct val="150000"/>
                        </a:lnSpc>
                        <a:spcAft>
                          <a:spcPts val="0"/>
                        </a:spcAft>
                      </a:pPr>
                      <a:r>
                        <a:rPr lang="en-US" sz="1800">
                          <a:latin typeface="Times New Roman"/>
                          <a:ea typeface="Arial"/>
                          <a:cs typeface="Times New Roman"/>
                        </a:rPr>
                        <a:t>		Thường xuyên</a:t>
                      </a:r>
                      <a:endParaRPr lang="vi-VN" sz="1800">
                        <a:latin typeface="Times New Roman"/>
                        <a:ea typeface="Arial"/>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Aft>
                          <a:spcPts val="0"/>
                        </a:spcAft>
                      </a:pPr>
                      <a:r>
                        <a:rPr lang="en-US" sz="1800">
                          <a:latin typeface="Times New Roman"/>
                          <a:ea typeface="Arial"/>
                          <a:cs typeface="Times New Roman"/>
                        </a:rPr>
                        <a:t>3</a:t>
                      </a:r>
                      <a:endParaRPr lang="vi-VN" sz="1800">
                        <a:latin typeface="Times New Roman"/>
                        <a:ea typeface="Arial"/>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167640">
                <a:tc>
                  <a:txBody>
                    <a:bodyPr/>
                    <a:lstStyle/>
                    <a:p>
                      <a:pPr algn="just">
                        <a:lnSpc>
                          <a:spcPct val="150000"/>
                        </a:lnSpc>
                        <a:spcAft>
                          <a:spcPts val="0"/>
                        </a:spcAft>
                      </a:pPr>
                      <a:r>
                        <a:rPr lang="en-US" sz="1800">
                          <a:latin typeface="Times New Roman"/>
                          <a:ea typeface="Arial"/>
                          <a:cs typeface="Times New Roman"/>
                        </a:rPr>
                        <a:t>		Luôn luôn có</a:t>
                      </a:r>
                      <a:endParaRPr lang="vi-VN" sz="1800">
                        <a:latin typeface="Times New Roman"/>
                        <a:ea typeface="Arial"/>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Aft>
                          <a:spcPts val="0"/>
                        </a:spcAft>
                      </a:pPr>
                      <a:r>
                        <a:rPr lang="en-US" sz="1800">
                          <a:latin typeface="Times New Roman"/>
                          <a:ea typeface="Arial"/>
                          <a:cs typeface="Times New Roman"/>
                        </a:rPr>
                        <a:t>4</a:t>
                      </a:r>
                      <a:endParaRPr lang="vi-VN" sz="1800">
                        <a:latin typeface="Times New Roman"/>
                        <a:ea typeface="Arial"/>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167640">
                <a:tc>
                  <a:txBody>
                    <a:bodyPr/>
                    <a:lstStyle/>
                    <a:p>
                      <a:pPr algn="just">
                        <a:lnSpc>
                          <a:spcPct val="150000"/>
                        </a:lnSpc>
                        <a:spcAft>
                          <a:spcPts val="0"/>
                        </a:spcAft>
                      </a:pPr>
                      <a:r>
                        <a:rPr lang="en-US" sz="1800">
                          <a:latin typeface="Times New Roman"/>
                          <a:ea typeface="Arial"/>
                          <a:cs typeface="Times New Roman"/>
                        </a:rPr>
                        <a:t>Đau: đau bụng</a:t>
                      </a:r>
                      <a:endParaRPr lang="vi-VN" sz="1800">
                        <a:latin typeface="Times New Roman"/>
                        <a:ea typeface="Arial"/>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Aft>
                          <a:spcPts val="0"/>
                        </a:spcAft>
                      </a:pPr>
                      <a:endParaRPr lang="en-US" sz="1800">
                        <a:latin typeface="Times New Roman"/>
                        <a:ea typeface="Arial"/>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167640">
                <a:tc>
                  <a:txBody>
                    <a:bodyPr/>
                    <a:lstStyle/>
                    <a:p>
                      <a:pPr algn="just">
                        <a:lnSpc>
                          <a:spcPct val="150000"/>
                        </a:lnSpc>
                        <a:spcAft>
                          <a:spcPts val="0"/>
                        </a:spcAft>
                      </a:pPr>
                      <a:r>
                        <a:rPr lang="en-US" sz="1800">
                          <a:latin typeface="Times New Roman"/>
                          <a:ea typeface="Arial"/>
                          <a:cs typeface="Times New Roman"/>
                        </a:rPr>
                        <a:t>		Không</a:t>
                      </a:r>
                      <a:endParaRPr lang="vi-VN" sz="1800">
                        <a:latin typeface="Times New Roman"/>
                        <a:ea typeface="Arial"/>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Aft>
                          <a:spcPts val="0"/>
                        </a:spcAft>
                      </a:pPr>
                      <a:r>
                        <a:rPr lang="en-US" sz="1800">
                          <a:latin typeface="Times New Roman"/>
                          <a:ea typeface="Arial"/>
                          <a:cs typeface="Times New Roman"/>
                        </a:rPr>
                        <a:t>0</a:t>
                      </a:r>
                      <a:endParaRPr lang="vi-VN" sz="1800">
                        <a:latin typeface="Times New Roman"/>
                        <a:ea typeface="Arial"/>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167640">
                <a:tc>
                  <a:txBody>
                    <a:bodyPr/>
                    <a:lstStyle/>
                    <a:p>
                      <a:pPr algn="just">
                        <a:lnSpc>
                          <a:spcPct val="150000"/>
                        </a:lnSpc>
                        <a:spcAft>
                          <a:spcPts val="0"/>
                        </a:spcAft>
                      </a:pPr>
                      <a:r>
                        <a:rPr lang="en-US" sz="1800">
                          <a:latin typeface="Times New Roman"/>
                          <a:ea typeface="Arial"/>
                          <a:cs typeface="Times New Roman"/>
                        </a:rPr>
                        <a:t>		Hiếm</a:t>
                      </a:r>
                      <a:endParaRPr lang="vi-VN" sz="1800">
                        <a:latin typeface="Times New Roman"/>
                        <a:ea typeface="Arial"/>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Aft>
                          <a:spcPts val="0"/>
                        </a:spcAft>
                      </a:pPr>
                      <a:r>
                        <a:rPr lang="en-US" sz="1800">
                          <a:latin typeface="Times New Roman"/>
                          <a:ea typeface="Arial"/>
                          <a:cs typeface="Times New Roman"/>
                        </a:rPr>
                        <a:t>1</a:t>
                      </a:r>
                      <a:endParaRPr lang="vi-VN" sz="1800">
                        <a:latin typeface="Times New Roman"/>
                        <a:ea typeface="Arial"/>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167640">
                <a:tc>
                  <a:txBody>
                    <a:bodyPr/>
                    <a:lstStyle/>
                    <a:p>
                      <a:pPr algn="just">
                        <a:lnSpc>
                          <a:spcPct val="150000"/>
                        </a:lnSpc>
                        <a:spcAft>
                          <a:spcPts val="0"/>
                        </a:spcAft>
                      </a:pPr>
                      <a:r>
                        <a:rPr lang="en-US" sz="1800">
                          <a:latin typeface="Times New Roman"/>
                          <a:ea typeface="Arial"/>
                          <a:cs typeface="Times New Roman"/>
                        </a:rPr>
                        <a:t>		Thỉnh thoảng</a:t>
                      </a:r>
                      <a:endParaRPr lang="vi-VN" sz="1800">
                        <a:latin typeface="Times New Roman"/>
                        <a:ea typeface="Arial"/>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Aft>
                          <a:spcPts val="0"/>
                        </a:spcAft>
                      </a:pPr>
                      <a:r>
                        <a:rPr lang="en-US" sz="1800">
                          <a:latin typeface="Times New Roman"/>
                          <a:ea typeface="Arial"/>
                          <a:cs typeface="Times New Roman"/>
                        </a:rPr>
                        <a:t>2</a:t>
                      </a:r>
                      <a:endParaRPr lang="vi-VN" sz="1800">
                        <a:latin typeface="Times New Roman"/>
                        <a:ea typeface="Arial"/>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167640">
                <a:tc>
                  <a:txBody>
                    <a:bodyPr/>
                    <a:lstStyle/>
                    <a:p>
                      <a:pPr algn="just">
                        <a:lnSpc>
                          <a:spcPct val="150000"/>
                        </a:lnSpc>
                        <a:spcAft>
                          <a:spcPts val="0"/>
                        </a:spcAft>
                      </a:pPr>
                      <a:r>
                        <a:rPr lang="en-US" sz="1800">
                          <a:latin typeface="Times New Roman"/>
                          <a:ea typeface="Arial"/>
                          <a:cs typeface="Times New Roman"/>
                        </a:rPr>
                        <a:t>		Thường xuyên</a:t>
                      </a:r>
                      <a:endParaRPr lang="vi-VN" sz="1800">
                        <a:latin typeface="Times New Roman"/>
                        <a:ea typeface="Arial"/>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Aft>
                          <a:spcPts val="0"/>
                        </a:spcAft>
                      </a:pPr>
                      <a:r>
                        <a:rPr lang="en-US" sz="1800">
                          <a:latin typeface="Times New Roman"/>
                          <a:ea typeface="Arial"/>
                          <a:cs typeface="Times New Roman"/>
                        </a:rPr>
                        <a:t>3</a:t>
                      </a:r>
                      <a:endParaRPr lang="vi-VN" sz="1800">
                        <a:latin typeface="Times New Roman"/>
                        <a:ea typeface="Arial"/>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167640">
                <a:tc>
                  <a:txBody>
                    <a:bodyPr/>
                    <a:lstStyle/>
                    <a:p>
                      <a:pPr algn="just">
                        <a:lnSpc>
                          <a:spcPct val="150000"/>
                        </a:lnSpc>
                        <a:spcAft>
                          <a:spcPts val="0"/>
                        </a:spcAft>
                      </a:pPr>
                      <a:r>
                        <a:rPr lang="en-US" sz="1800">
                          <a:latin typeface="Times New Roman"/>
                          <a:ea typeface="Arial"/>
                          <a:cs typeface="Times New Roman"/>
                        </a:rPr>
                        <a:t>		Luôn luôn có</a:t>
                      </a:r>
                      <a:endParaRPr lang="vi-VN" sz="1800">
                        <a:latin typeface="Times New Roman"/>
                        <a:ea typeface="Arial"/>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Aft>
                          <a:spcPts val="0"/>
                        </a:spcAft>
                      </a:pPr>
                      <a:r>
                        <a:rPr lang="en-US" sz="1800">
                          <a:latin typeface="Times New Roman"/>
                          <a:ea typeface="Arial"/>
                          <a:cs typeface="Times New Roman"/>
                        </a:rPr>
                        <a:t>4</a:t>
                      </a:r>
                      <a:endParaRPr lang="vi-VN" sz="1800">
                        <a:latin typeface="Times New Roman"/>
                        <a:ea typeface="Arial"/>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1"/>
                  </a:ext>
                </a:extLst>
              </a:tr>
            </a:tbl>
          </a:graphicData>
        </a:graphic>
      </p:graphicFrame>
    </p:spTree>
    <p:extLst>
      <p:ext uri="{BB962C8B-B14F-4D97-AF65-F5344CB8AC3E}">
        <p14:creationId xmlns:p14="http://schemas.microsoft.com/office/powerpoint/2010/main" val="3841858157"/>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218"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vi-VN"/>
          </a:p>
        </p:txBody>
      </p:sp>
      <p:graphicFrame>
        <p:nvGraphicFramePr>
          <p:cNvPr id="6" name="Content Placeholder 5"/>
          <p:cNvGraphicFramePr>
            <a:graphicFrameLocks noGrp="1"/>
          </p:cNvGraphicFramePr>
          <p:nvPr>
            <p:ph idx="1"/>
          </p:nvPr>
        </p:nvGraphicFramePr>
        <p:xfrm>
          <a:off x="1981200" y="1524000"/>
          <a:ext cx="8001000" cy="3622040"/>
        </p:xfrm>
        <a:graphic>
          <a:graphicData uri="http://schemas.openxmlformats.org/drawingml/2006/table">
            <a:tbl>
              <a:tblPr/>
              <a:tblGrid>
                <a:gridCol w="6015499">
                  <a:extLst>
                    <a:ext uri="{9D8B030D-6E8A-4147-A177-3AD203B41FA5}">
                      <a16:colId xmlns:a16="http://schemas.microsoft.com/office/drawing/2014/main" val="20000"/>
                    </a:ext>
                  </a:extLst>
                </a:gridCol>
                <a:gridCol w="1985501">
                  <a:extLst>
                    <a:ext uri="{9D8B030D-6E8A-4147-A177-3AD203B41FA5}">
                      <a16:colId xmlns:a16="http://schemas.microsoft.com/office/drawing/2014/main" val="20001"/>
                    </a:ext>
                  </a:extLst>
                </a:gridCol>
              </a:tblGrid>
              <a:tr h="167640">
                <a:tc>
                  <a:txBody>
                    <a:bodyPr/>
                    <a:lstStyle/>
                    <a:p>
                      <a:pPr algn="just">
                        <a:lnSpc>
                          <a:spcPct val="150000"/>
                        </a:lnSpc>
                        <a:spcAft>
                          <a:spcPts val="0"/>
                        </a:spcAft>
                      </a:pPr>
                      <a:r>
                        <a:rPr lang="en-US" sz="1800">
                          <a:latin typeface="Times New Roman"/>
                          <a:ea typeface="Arial"/>
                          <a:cs typeface="Times New Roman"/>
                        </a:rPr>
                        <a:t>Thời gian: số phút mỗi lần cố gắng đại tiện trong nhà vệ sinh</a:t>
                      </a:r>
                      <a:endParaRPr lang="vi-VN" sz="1800">
                        <a:latin typeface="Times New Roman"/>
                        <a:ea typeface="Arial"/>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Aft>
                          <a:spcPts val="0"/>
                        </a:spcAft>
                      </a:pPr>
                      <a:endParaRPr lang="en-US" sz="1800">
                        <a:latin typeface="Times New Roman"/>
                        <a:ea typeface="Arial"/>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67640">
                <a:tc>
                  <a:txBody>
                    <a:bodyPr/>
                    <a:lstStyle/>
                    <a:p>
                      <a:pPr algn="just">
                        <a:lnSpc>
                          <a:spcPct val="150000"/>
                        </a:lnSpc>
                        <a:spcAft>
                          <a:spcPts val="0"/>
                        </a:spcAft>
                      </a:pPr>
                      <a:r>
                        <a:rPr lang="en-US" sz="1800">
                          <a:latin typeface="Times New Roman"/>
                          <a:ea typeface="Arial"/>
                          <a:cs typeface="Times New Roman"/>
                        </a:rPr>
                        <a:t>		Dưới 5</a:t>
                      </a:r>
                      <a:endParaRPr lang="vi-VN" sz="1800">
                        <a:latin typeface="Times New Roman"/>
                        <a:ea typeface="Arial"/>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Aft>
                          <a:spcPts val="0"/>
                        </a:spcAft>
                      </a:pPr>
                      <a:r>
                        <a:rPr lang="en-US" sz="1800">
                          <a:latin typeface="Times New Roman"/>
                          <a:ea typeface="Arial"/>
                          <a:cs typeface="Times New Roman"/>
                        </a:rPr>
                        <a:t>0</a:t>
                      </a:r>
                      <a:endParaRPr lang="vi-VN" sz="1800">
                        <a:latin typeface="Times New Roman"/>
                        <a:ea typeface="Arial"/>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67640">
                <a:tc>
                  <a:txBody>
                    <a:bodyPr/>
                    <a:lstStyle/>
                    <a:p>
                      <a:pPr algn="just">
                        <a:lnSpc>
                          <a:spcPct val="150000"/>
                        </a:lnSpc>
                        <a:spcAft>
                          <a:spcPts val="0"/>
                        </a:spcAft>
                      </a:pPr>
                      <a:r>
                        <a:rPr lang="en-US" sz="1800">
                          <a:latin typeface="Times New Roman"/>
                          <a:ea typeface="Arial"/>
                          <a:cs typeface="Times New Roman"/>
                        </a:rPr>
                        <a:t>		5 – 10</a:t>
                      </a:r>
                      <a:endParaRPr lang="vi-VN" sz="1800">
                        <a:latin typeface="Times New Roman"/>
                        <a:ea typeface="Arial"/>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Aft>
                          <a:spcPts val="0"/>
                        </a:spcAft>
                      </a:pPr>
                      <a:r>
                        <a:rPr lang="en-US" sz="1800">
                          <a:latin typeface="Times New Roman"/>
                          <a:ea typeface="Arial"/>
                          <a:cs typeface="Times New Roman"/>
                        </a:rPr>
                        <a:t>1</a:t>
                      </a:r>
                      <a:endParaRPr lang="vi-VN" sz="1800">
                        <a:latin typeface="Times New Roman"/>
                        <a:ea typeface="Arial"/>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67640">
                <a:tc>
                  <a:txBody>
                    <a:bodyPr/>
                    <a:lstStyle/>
                    <a:p>
                      <a:pPr algn="just">
                        <a:lnSpc>
                          <a:spcPct val="150000"/>
                        </a:lnSpc>
                        <a:spcAft>
                          <a:spcPts val="0"/>
                        </a:spcAft>
                      </a:pPr>
                      <a:r>
                        <a:rPr lang="en-US" sz="1800">
                          <a:latin typeface="Times New Roman"/>
                          <a:ea typeface="Arial"/>
                          <a:cs typeface="Times New Roman"/>
                        </a:rPr>
                        <a:t>		&gt;10 – 20</a:t>
                      </a:r>
                      <a:endParaRPr lang="vi-VN" sz="1800">
                        <a:latin typeface="Times New Roman"/>
                        <a:ea typeface="Arial"/>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Aft>
                          <a:spcPts val="0"/>
                        </a:spcAft>
                      </a:pPr>
                      <a:r>
                        <a:rPr lang="en-US" sz="1800">
                          <a:latin typeface="Times New Roman"/>
                          <a:ea typeface="Arial"/>
                          <a:cs typeface="Times New Roman"/>
                        </a:rPr>
                        <a:t>2</a:t>
                      </a:r>
                      <a:endParaRPr lang="vi-VN" sz="1800">
                        <a:latin typeface="Times New Roman"/>
                        <a:ea typeface="Arial"/>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167640">
                <a:tc>
                  <a:txBody>
                    <a:bodyPr/>
                    <a:lstStyle/>
                    <a:p>
                      <a:pPr algn="just">
                        <a:lnSpc>
                          <a:spcPct val="150000"/>
                        </a:lnSpc>
                        <a:spcAft>
                          <a:spcPts val="0"/>
                        </a:spcAft>
                      </a:pPr>
                      <a:r>
                        <a:rPr lang="en-US" sz="1800">
                          <a:latin typeface="Times New Roman"/>
                          <a:ea typeface="Arial"/>
                          <a:cs typeface="Times New Roman"/>
                        </a:rPr>
                        <a:t>		&gt;20 – 30</a:t>
                      </a:r>
                      <a:endParaRPr lang="vi-VN" sz="1800">
                        <a:latin typeface="Times New Roman"/>
                        <a:ea typeface="Arial"/>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Aft>
                          <a:spcPts val="0"/>
                        </a:spcAft>
                      </a:pPr>
                      <a:r>
                        <a:rPr lang="en-US" sz="1800">
                          <a:latin typeface="Times New Roman"/>
                          <a:ea typeface="Arial"/>
                          <a:cs typeface="Times New Roman"/>
                        </a:rPr>
                        <a:t>3</a:t>
                      </a:r>
                      <a:endParaRPr lang="vi-VN" sz="1800">
                        <a:latin typeface="Times New Roman"/>
                        <a:ea typeface="Arial"/>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167640">
                <a:tc>
                  <a:txBody>
                    <a:bodyPr/>
                    <a:lstStyle/>
                    <a:p>
                      <a:pPr algn="just">
                        <a:lnSpc>
                          <a:spcPct val="150000"/>
                        </a:lnSpc>
                        <a:spcAft>
                          <a:spcPts val="0"/>
                        </a:spcAft>
                      </a:pPr>
                      <a:r>
                        <a:rPr lang="en-US" sz="1800">
                          <a:latin typeface="Times New Roman"/>
                          <a:ea typeface="Arial"/>
                          <a:cs typeface="Times New Roman"/>
                        </a:rPr>
                        <a:t>	&gt; 30</a:t>
                      </a:r>
                      <a:endParaRPr lang="vi-VN" sz="1800">
                        <a:latin typeface="Times New Roman"/>
                        <a:ea typeface="Arial"/>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Aft>
                          <a:spcPts val="0"/>
                        </a:spcAft>
                      </a:pPr>
                      <a:r>
                        <a:rPr lang="en-US" sz="1800">
                          <a:latin typeface="Times New Roman"/>
                          <a:ea typeface="Arial"/>
                          <a:cs typeface="Times New Roman"/>
                        </a:rPr>
                        <a:t>4</a:t>
                      </a:r>
                      <a:endParaRPr lang="vi-VN" sz="1800">
                        <a:latin typeface="Times New Roman"/>
                        <a:ea typeface="Arial"/>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167640">
                <a:tc>
                  <a:txBody>
                    <a:bodyPr/>
                    <a:lstStyle/>
                    <a:p>
                      <a:pPr algn="just">
                        <a:lnSpc>
                          <a:spcPct val="150000"/>
                        </a:lnSpc>
                        <a:spcAft>
                          <a:spcPts val="0"/>
                        </a:spcAft>
                      </a:pPr>
                      <a:r>
                        <a:rPr lang="en-US" sz="1800">
                          <a:latin typeface="Times New Roman"/>
                          <a:ea typeface="Arial"/>
                          <a:cs typeface="Times New Roman"/>
                        </a:rPr>
                        <a:t>Trợ giúp: loại trợ giúp</a:t>
                      </a:r>
                      <a:endParaRPr lang="vi-VN" sz="1800">
                        <a:latin typeface="Times New Roman"/>
                        <a:ea typeface="Arial"/>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Aft>
                          <a:spcPts val="0"/>
                        </a:spcAft>
                      </a:pPr>
                      <a:endParaRPr lang="en-US" sz="1800">
                        <a:latin typeface="Times New Roman"/>
                        <a:ea typeface="Arial"/>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167640">
                <a:tc>
                  <a:txBody>
                    <a:bodyPr/>
                    <a:lstStyle/>
                    <a:p>
                      <a:pPr algn="just">
                        <a:lnSpc>
                          <a:spcPct val="150000"/>
                        </a:lnSpc>
                        <a:spcAft>
                          <a:spcPts val="0"/>
                        </a:spcAft>
                      </a:pPr>
                      <a:r>
                        <a:rPr lang="en-US" sz="1800">
                          <a:latin typeface="Times New Roman"/>
                          <a:ea typeface="Arial"/>
                          <a:cs typeface="Times New Roman"/>
                        </a:rPr>
                        <a:t>	Không cần trợ giúp</a:t>
                      </a:r>
                      <a:endParaRPr lang="vi-VN" sz="1800">
                        <a:latin typeface="Times New Roman"/>
                        <a:ea typeface="Arial"/>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Aft>
                          <a:spcPts val="0"/>
                        </a:spcAft>
                      </a:pPr>
                      <a:r>
                        <a:rPr lang="en-US" sz="1800">
                          <a:latin typeface="Times New Roman"/>
                          <a:ea typeface="Arial"/>
                          <a:cs typeface="Times New Roman"/>
                        </a:rPr>
                        <a:t>0</a:t>
                      </a:r>
                      <a:endParaRPr lang="vi-VN" sz="1800">
                        <a:latin typeface="Times New Roman"/>
                        <a:ea typeface="Arial"/>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167640">
                <a:tc>
                  <a:txBody>
                    <a:bodyPr/>
                    <a:lstStyle/>
                    <a:p>
                      <a:pPr algn="just">
                        <a:lnSpc>
                          <a:spcPct val="150000"/>
                        </a:lnSpc>
                        <a:spcAft>
                          <a:spcPts val="0"/>
                        </a:spcAft>
                      </a:pPr>
                      <a:r>
                        <a:rPr lang="en-US" sz="1800">
                          <a:latin typeface="Times New Roman"/>
                          <a:ea typeface="Arial"/>
                          <a:cs typeface="Times New Roman"/>
                        </a:rPr>
                        <a:t>	Thuốc nhuận trường kích thích </a:t>
                      </a:r>
                      <a:endParaRPr lang="vi-VN" sz="1800">
                        <a:latin typeface="Times New Roman"/>
                        <a:ea typeface="Arial"/>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Aft>
                          <a:spcPts val="0"/>
                        </a:spcAft>
                      </a:pPr>
                      <a:r>
                        <a:rPr lang="en-US" sz="1800">
                          <a:latin typeface="Times New Roman"/>
                          <a:ea typeface="Arial"/>
                          <a:cs typeface="Times New Roman"/>
                        </a:rPr>
                        <a:t>1</a:t>
                      </a:r>
                      <a:endParaRPr lang="vi-VN" sz="1800">
                        <a:latin typeface="Times New Roman"/>
                        <a:ea typeface="Arial"/>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167640">
                <a:tc>
                  <a:txBody>
                    <a:bodyPr/>
                    <a:lstStyle/>
                    <a:p>
                      <a:pPr algn="just">
                        <a:lnSpc>
                          <a:spcPct val="150000"/>
                        </a:lnSpc>
                        <a:spcAft>
                          <a:spcPts val="0"/>
                        </a:spcAft>
                      </a:pPr>
                      <a:r>
                        <a:rPr lang="en-US" sz="1800">
                          <a:latin typeface="Times New Roman"/>
                          <a:ea typeface="Arial"/>
                          <a:cs typeface="Times New Roman"/>
                        </a:rPr>
                        <a:t>	Dùng tay hay thụt tháo</a:t>
                      </a:r>
                      <a:endParaRPr lang="vi-VN" sz="1800">
                        <a:latin typeface="Times New Roman"/>
                        <a:ea typeface="Arial"/>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Aft>
                          <a:spcPts val="0"/>
                        </a:spcAft>
                      </a:pPr>
                      <a:r>
                        <a:rPr lang="en-US" sz="1800">
                          <a:latin typeface="Times New Roman"/>
                          <a:ea typeface="Arial"/>
                          <a:cs typeface="Times New Roman"/>
                        </a:rPr>
                        <a:t>2</a:t>
                      </a:r>
                      <a:endParaRPr lang="vi-VN" sz="1800">
                        <a:latin typeface="Times New Roman"/>
                        <a:ea typeface="Arial"/>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bl>
          </a:graphicData>
        </a:graphic>
      </p:graphicFrame>
      <p:sp>
        <p:nvSpPr>
          <p:cNvPr id="4" name="Title 3">
            <a:extLst>
              <a:ext uri="{FF2B5EF4-FFF2-40B4-BE49-F238E27FC236}">
                <a16:creationId xmlns:a16="http://schemas.microsoft.com/office/drawing/2014/main" id="{7A9DDAB8-FC6B-4608-8172-2AAEA15682D8}"/>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12969688"/>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218"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vi-VN"/>
          </a:p>
        </p:txBody>
      </p:sp>
      <p:graphicFrame>
        <p:nvGraphicFramePr>
          <p:cNvPr id="7" name="Content Placeholder 6"/>
          <p:cNvGraphicFramePr>
            <a:graphicFrameLocks noGrp="1"/>
          </p:cNvGraphicFramePr>
          <p:nvPr>
            <p:ph idx="1"/>
          </p:nvPr>
        </p:nvGraphicFramePr>
        <p:xfrm>
          <a:off x="2209800" y="1219200"/>
          <a:ext cx="8001000" cy="4346448"/>
        </p:xfrm>
        <a:graphic>
          <a:graphicData uri="http://schemas.openxmlformats.org/drawingml/2006/table">
            <a:tbl>
              <a:tblPr/>
              <a:tblGrid>
                <a:gridCol w="6015499">
                  <a:extLst>
                    <a:ext uri="{9D8B030D-6E8A-4147-A177-3AD203B41FA5}">
                      <a16:colId xmlns:a16="http://schemas.microsoft.com/office/drawing/2014/main" val="20000"/>
                    </a:ext>
                  </a:extLst>
                </a:gridCol>
                <a:gridCol w="1985501">
                  <a:extLst>
                    <a:ext uri="{9D8B030D-6E8A-4147-A177-3AD203B41FA5}">
                      <a16:colId xmlns:a16="http://schemas.microsoft.com/office/drawing/2014/main" val="20001"/>
                    </a:ext>
                  </a:extLst>
                </a:gridCol>
              </a:tblGrid>
              <a:tr h="167640">
                <a:tc>
                  <a:txBody>
                    <a:bodyPr/>
                    <a:lstStyle/>
                    <a:p>
                      <a:pPr algn="just">
                        <a:lnSpc>
                          <a:spcPct val="150000"/>
                        </a:lnSpc>
                        <a:spcAft>
                          <a:spcPts val="0"/>
                        </a:spcAft>
                      </a:pPr>
                      <a:r>
                        <a:rPr lang="en-US" sz="1800">
                          <a:latin typeface="Times New Roman"/>
                          <a:ea typeface="Arial"/>
                          <a:cs typeface="Times New Roman"/>
                        </a:rPr>
                        <a:t>Thất bại: những lần thất bại khi cố gắng đại tiện trong 24 giờ</a:t>
                      </a:r>
                      <a:endParaRPr lang="vi-VN" sz="1800">
                        <a:latin typeface="Times New Roman"/>
                        <a:ea typeface="Arial"/>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Aft>
                          <a:spcPts val="0"/>
                        </a:spcAft>
                      </a:pPr>
                      <a:endParaRPr lang="en-US" sz="1800">
                        <a:latin typeface="Times New Roman"/>
                        <a:ea typeface="Arial"/>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67640">
                <a:tc>
                  <a:txBody>
                    <a:bodyPr/>
                    <a:lstStyle/>
                    <a:p>
                      <a:pPr algn="just">
                        <a:lnSpc>
                          <a:spcPct val="150000"/>
                        </a:lnSpc>
                        <a:spcAft>
                          <a:spcPts val="0"/>
                        </a:spcAft>
                      </a:pPr>
                      <a:r>
                        <a:rPr lang="en-US" sz="1800">
                          <a:latin typeface="Times New Roman"/>
                          <a:ea typeface="Arial"/>
                          <a:cs typeface="Times New Roman"/>
                        </a:rPr>
                        <a:t>	Không</a:t>
                      </a:r>
                      <a:endParaRPr lang="vi-VN" sz="1800">
                        <a:latin typeface="Times New Roman"/>
                        <a:ea typeface="Arial"/>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Aft>
                          <a:spcPts val="0"/>
                        </a:spcAft>
                      </a:pPr>
                      <a:r>
                        <a:rPr lang="en-US" sz="1800">
                          <a:latin typeface="Times New Roman"/>
                          <a:ea typeface="Arial"/>
                          <a:cs typeface="Times New Roman"/>
                        </a:rPr>
                        <a:t>0</a:t>
                      </a:r>
                      <a:endParaRPr lang="vi-VN" sz="1800">
                        <a:latin typeface="Times New Roman"/>
                        <a:ea typeface="Arial"/>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67640">
                <a:tc>
                  <a:txBody>
                    <a:bodyPr/>
                    <a:lstStyle/>
                    <a:p>
                      <a:pPr algn="just">
                        <a:lnSpc>
                          <a:spcPct val="150000"/>
                        </a:lnSpc>
                        <a:spcAft>
                          <a:spcPts val="0"/>
                        </a:spcAft>
                      </a:pPr>
                      <a:r>
                        <a:rPr lang="en-US" sz="1800">
                          <a:latin typeface="Times New Roman"/>
                          <a:ea typeface="Arial"/>
                          <a:cs typeface="Times New Roman"/>
                        </a:rPr>
                        <a:t>	1 – 3</a:t>
                      </a:r>
                      <a:endParaRPr lang="vi-VN" sz="1800">
                        <a:latin typeface="Times New Roman"/>
                        <a:ea typeface="Arial"/>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Aft>
                          <a:spcPts val="0"/>
                        </a:spcAft>
                      </a:pPr>
                      <a:r>
                        <a:rPr lang="en-US" sz="1800">
                          <a:latin typeface="Times New Roman"/>
                          <a:ea typeface="Arial"/>
                          <a:cs typeface="Times New Roman"/>
                        </a:rPr>
                        <a:t>1</a:t>
                      </a:r>
                      <a:endParaRPr lang="vi-VN" sz="1800">
                        <a:latin typeface="Times New Roman"/>
                        <a:ea typeface="Arial"/>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67640">
                <a:tc>
                  <a:txBody>
                    <a:bodyPr/>
                    <a:lstStyle/>
                    <a:p>
                      <a:pPr algn="just">
                        <a:lnSpc>
                          <a:spcPct val="150000"/>
                        </a:lnSpc>
                        <a:spcAft>
                          <a:spcPts val="0"/>
                        </a:spcAft>
                      </a:pPr>
                      <a:r>
                        <a:rPr lang="en-US" sz="1800">
                          <a:latin typeface="Times New Roman"/>
                          <a:ea typeface="Arial"/>
                          <a:cs typeface="Times New Roman"/>
                        </a:rPr>
                        <a:t>	&gt;3 – 6</a:t>
                      </a:r>
                      <a:endParaRPr lang="vi-VN" sz="1800">
                        <a:latin typeface="Times New Roman"/>
                        <a:ea typeface="Arial"/>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Aft>
                          <a:spcPts val="0"/>
                        </a:spcAft>
                      </a:pPr>
                      <a:r>
                        <a:rPr lang="en-US" sz="1800">
                          <a:latin typeface="Times New Roman"/>
                          <a:ea typeface="Arial"/>
                          <a:cs typeface="Times New Roman"/>
                        </a:rPr>
                        <a:t>2</a:t>
                      </a:r>
                      <a:endParaRPr lang="vi-VN" sz="1800">
                        <a:latin typeface="Times New Roman"/>
                        <a:ea typeface="Arial"/>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167640">
                <a:tc>
                  <a:txBody>
                    <a:bodyPr/>
                    <a:lstStyle/>
                    <a:p>
                      <a:pPr algn="just">
                        <a:lnSpc>
                          <a:spcPct val="150000"/>
                        </a:lnSpc>
                        <a:spcAft>
                          <a:spcPts val="0"/>
                        </a:spcAft>
                      </a:pPr>
                      <a:r>
                        <a:rPr lang="en-US" sz="1800">
                          <a:latin typeface="Times New Roman"/>
                          <a:ea typeface="Arial"/>
                          <a:cs typeface="Times New Roman"/>
                        </a:rPr>
                        <a:t>	&gt;6 – 9</a:t>
                      </a:r>
                      <a:endParaRPr lang="vi-VN" sz="1800">
                        <a:latin typeface="Times New Roman"/>
                        <a:ea typeface="Arial"/>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Aft>
                          <a:spcPts val="0"/>
                        </a:spcAft>
                      </a:pPr>
                      <a:r>
                        <a:rPr lang="en-US" sz="1800">
                          <a:latin typeface="Times New Roman"/>
                          <a:ea typeface="Arial"/>
                          <a:cs typeface="Times New Roman"/>
                        </a:rPr>
                        <a:t>3</a:t>
                      </a:r>
                      <a:endParaRPr lang="vi-VN" sz="1800">
                        <a:latin typeface="Times New Roman"/>
                        <a:ea typeface="Arial"/>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167640">
                <a:tc>
                  <a:txBody>
                    <a:bodyPr/>
                    <a:lstStyle/>
                    <a:p>
                      <a:pPr algn="just">
                        <a:lnSpc>
                          <a:spcPct val="150000"/>
                        </a:lnSpc>
                        <a:spcAft>
                          <a:spcPts val="0"/>
                        </a:spcAft>
                      </a:pPr>
                      <a:r>
                        <a:rPr lang="en-US" sz="1800">
                          <a:latin typeface="Times New Roman"/>
                          <a:ea typeface="Arial"/>
                          <a:cs typeface="Times New Roman"/>
                        </a:rPr>
                        <a:t>	&gt;9</a:t>
                      </a:r>
                      <a:endParaRPr lang="vi-VN" sz="1800">
                        <a:latin typeface="Times New Roman"/>
                        <a:ea typeface="Arial"/>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Aft>
                          <a:spcPts val="0"/>
                        </a:spcAft>
                      </a:pPr>
                      <a:r>
                        <a:rPr lang="en-US" sz="1800">
                          <a:latin typeface="Times New Roman"/>
                          <a:ea typeface="Arial"/>
                          <a:cs typeface="Times New Roman"/>
                        </a:rPr>
                        <a:t>4</a:t>
                      </a:r>
                      <a:endParaRPr lang="vi-VN" sz="1800">
                        <a:latin typeface="Times New Roman"/>
                        <a:ea typeface="Arial"/>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167640">
                <a:tc>
                  <a:txBody>
                    <a:bodyPr/>
                    <a:lstStyle/>
                    <a:p>
                      <a:pPr algn="just">
                        <a:lnSpc>
                          <a:spcPct val="150000"/>
                        </a:lnSpc>
                        <a:spcAft>
                          <a:spcPts val="0"/>
                        </a:spcAft>
                      </a:pPr>
                      <a:r>
                        <a:rPr lang="en-US" sz="1800">
                          <a:latin typeface="Times New Roman"/>
                          <a:ea typeface="Arial"/>
                          <a:cs typeface="Times New Roman"/>
                        </a:rPr>
                        <a:t>Bệnh sử: thời gian bị táo bón (năm)</a:t>
                      </a:r>
                      <a:endParaRPr lang="vi-VN" sz="1800">
                        <a:latin typeface="Times New Roman"/>
                        <a:ea typeface="Arial"/>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Aft>
                          <a:spcPts val="0"/>
                        </a:spcAft>
                      </a:pPr>
                      <a:endParaRPr lang="en-US" sz="1800">
                        <a:latin typeface="Times New Roman"/>
                        <a:ea typeface="Arial"/>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167640">
                <a:tc>
                  <a:txBody>
                    <a:bodyPr/>
                    <a:lstStyle/>
                    <a:p>
                      <a:pPr algn="just">
                        <a:lnSpc>
                          <a:spcPct val="150000"/>
                        </a:lnSpc>
                        <a:spcAft>
                          <a:spcPts val="0"/>
                        </a:spcAft>
                      </a:pPr>
                      <a:r>
                        <a:rPr lang="en-US" sz="1800">
                          <a:latin typeface="Times New Roman"/>
                          <a:ea typeface="Arial"/>
                          <a:cs typeface="Times New Roman"/>
                        </a:rPr>
                        <a:t>	0</a:t>
                      </a:r>
                      <a:endParaRPr lang="vi-VN" sz="1800">
                        <a:latin typeface="Times New Roman"/>
                        <a:ea typeface="Arial"/>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Aft>
                          <a:spcPts val="0"/>
                        </a:spcAft>
                      </a:pPr>
                      <a:r>
                        <a:rPr lang="en-US" sz="1800">
                          <a:latin typeface="Times New Roman"/>
                          <a:ea typeface="Arial"/>
                          <a:cs typeface="Times New Roman"/>
                        </a:rPr>
                        <a:t>0</a:t>
                      </a:r>
                      <a:endParaRPr lang="vi-VN" sz="1800">
                        <a:latin typeface="Times New Roman"/>
                        <a:ea typeface="Arial"/>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167640">
                <a:tc>
                  <a:txBody>
                    <a:bodyPr/>
                    <a:lstStyle/>
                    <a:p>
                      <a:pPr algn="just">
                        <a:lnSpc>
                          <a:spcPct val="150000"/>
                        </a:lnSpc>
                        <a:spcAft>
                          <a:spcPts val="0"/>
                        </a:spcAft>
                      </a:pPr>
                      <a:r>
                        <a:rPr lang="en-US" sz="1800">
                          <a:latin typeface="Times New Roman"/>
                          <a:ea typeface="Arial"/>
                          <a:cs typeface="Times New Roman"/>
                        </a:rPr>
                        <a:t>	1 – 5 </a:t>
                      </a:r>
                      <a:endParaRPr lang="vi-VN" sz="1800">
                        <a:latin typeface="Times New Roman"/>
                        <a:ea typeface="Arial"/>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Aft>
                          <a:spcPts val="0"/>
                        </a:spcAft>
                      </a:pPr>
                      <a:r>
                        <a:rPr lang="en-US" sz="1800">
                          <a:latin typeface="Times New Roman"/>
                          <a:ea typeface="Arial"/>
                          <a:cs typeface="Times New Roman"/>
                        </a:rPr>
                        <a:t>1</a:t>
                      </a:r>
                      <a:endParaRPr lang="vi-VN" sz="1800">
                        <a:latin typeface="Times New Roman"/>
                        <a:ea typeface="Arial"/>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167640">
                <a:tc>
                  <a:txBody>
                    <a:bodyPr/>
                    <a:lstStyle/>
                    <a:p>
                      <a:pPr algn="just">
                        <a:lnSpc>
                          <a:spcPct val="150000"/>
                        </a:lnSpc>
                        <a:spcAft>
                          <a:spcPts val="0"/>
                        </a:spcAft>
                      </a:pPr>
                      <a:r>
                        <a:rPr lang="en-US" sz="1800">
                          <a:latin typeface="Times New Roman"/>
                          <a:ea typeface="Arial"/>
                          <a:cs typeface="Times New Roman"/>
                        </a:rPr>
                        <a:t>	&gt;5 – 10 </a:t>
                      </a:r>
                      <a:endParaRPr lang="vi-VN" sz="1800">
                        <a:latin typeface="Times New Roman"/>
                        <a:ea typeface="Arial"/>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Aft>
                          <a:spcPts val="0"/>
                        </a:spcAft>
                      </a:pPr>
                      <a:r>
                        <a:rPr lang="en-US" sz="1800">
                          <a:latin typeface="Times New Roman"/>
                          <a:ea typeface="Arial"/>
                          <a:cs typeface="Times New Roman"/>
                        </a:rPr>
                        <a:t>2</a:t>
                      </a:r>
                      <a:endParaRPr lang="vi-VN" sz="1800">
                        <a:latin typeface="Times New Roman"/>
                        <a:ea typeface="Arial"/>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167640">
                <a:tc>
                  <a:txBody>
                    <a:bodyPr/>
                    <a:lstStyle/>
                    <a:p>
                      <a:pPr algn="just">
                        <a:lnSpc>
                          <a:spcPct val="150000"/>
                        </a:lnSpc>
                        <a:spcAft>
                          <a:spcPts val="0"/>
                        </a:spcAft>
                      </a:pPr>
                      <a:r>
                        <a:rPr lang="en-US" sz="1800">
                          <a:latin typeface="Times New Roman"/>
                          <a:ea typeface="Arial"/>
                          <a:cs typeface="Times New Roman"/>
                        </a:rPr>
                        <a:t>	&gt;10 – 20</a:t>
                      </a:r>
                      <a:endParaRPr lang="vi-VN" sz="1800">
                        <a:latin typeface="Times New Roman"/>
                        <a:ea typeface="Arial"/>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Aft>
                          <a:spcPts val="0"/>
                        </a:spcAft>
                      </a:pPr>
                      <a:r>
                        <a:rPr lang="en-US" sz="1800">
                          <a:latin typeface="Times New Roman"/>
                          <a:ea typeface="Arial"/>
                          <a:cs typeface="Times New Roman"/>
                        </a:rPr>
                        <a:t>3</a:t>
                      </a:r>
                      <a:endParaRPr lang="vi-VN" sz="1800">
                        <a:latin typeface="Times New Roman"/>
                        <a:ea typeface="Arial"/>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167640">
                <a:tc>
                  <a:txBody>
                    <a:bodyPr/>
                    <a:lstStyle/>
                    <a:p>
                      <a:pPr algn="just">
                        <a:lnSpc>
                          <a:spcPct val="150000"/>
                        </a:lnSpc>
                        <a:spcAft>
                          <a:spcPts val="0"/>
                        </a:spcAft>
                      </a:pPr>
                      <a:r>
                        <a:rPr lang="en-US" sz="1800">
                          <a:latin typeface="Times New Roman"/>
                          <a:ea typeface="Arial"/>
                          <a:cs typeface="Times New Roman"/>
                        </a:rPr>
                        <a:t>	&gt;20</a:t>
                      </a:r>
                      <a:endParaRPr lang="vi-VN" sz="1800">
                        <a:latin typeface="Times New Roman"/>
                        <a:ea typeface="Arial"/>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Aft>
                          <a:spcPts val="0"/>
                        </a:spcAft>
                      </a:pPr>
                      <a:r>
                        <a:rPr lang="en-US" sz="1800">
                          <a:latin typeface="Times New Roman"/>
                          <a:ea typeface="Arial"/>
                          <a:cs typeface="Times New Roman"/>
                        </a:rPr>
                        <a:t>4</a:t>
                      </a:r>
                      <a:endParaRPr lang="vi-VN" sz="1800">
                        <a:latin typeface="Times New Roman"/>
                        <a:ea typeface="Arial"/>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1"/>
                  </a:ext>
                </a:extLst>
              </a:tr>
            </a:tbl>
          </a:graphicData>
        </a:graphic>
      </p:graphicFrame>
      <p:sp>
        <p:nvSpPr>
          <p:cNvPr id="4" name="Title 3">
            <a:extLst>
              <a:ext uri="{FF2B5EF4-FFF2-40B4-BE49-F238E27FC236}">
                <a16:creationId xmlns:a16="http://schemas.microsoft.com/office/drawing/2014/main" id="{8D258194-DDCE-43A3-B073-43B544B982E5}"/>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1599753518"/>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vi-VN"/>
          </a:p>
        </p:txBody>
      </p:sp>
      <p:sp>
        <p:nvSpPr>
          <p:cNvPr id="2" name="TextBox 1">
            <a:extLst>
              <a:ext uri="{FF2B5EF4-FFF2-40B4-BE49-F238E27FC236}">
                <a16:creationId xmlns:a16="http://schemas.microsoft.com/office/drawing/2014/main" id="{6AB4BDED-2585-4C38-8EF9-1BED993B0289}"/>
              </a:ext>
            </a:extLst>
          </p:cNvPr>
          <p:cNvSpPr txBox="1"/>
          <p:nvPr/>
        </p:nvSpPr>
        <p:spPr>
          <a:xfrm>
            <a:off x="1295400" y="184666"/>
            <a:ext cx="8458200" cy="523220"/>
          </a:xfrm>
          <a:prstGeom prst="rect">
            <a:avLst/>
          </a:prstGeom>
          <a:noFill/>
        </p:spPr>
        <p:txBody>
          <a:bodyPr wrap="square" rtlCol="0">
            <a:spAutoFit/>
          </a:bodyPr>
          <a:lstStyle/>
          <a:p>
            <a:r>
              <a:rPr lang="en-US" sz="2800" b="1">
                <a:solidFill>
                  <a:srgbClr val="FF0000"/>
                </a:solidFill>
                <a:effectLst>
                  <a:outerShdw blurRad="38100" dist="38100" dir="2700000" algn="tl">
                    <a:srgbClr val="000000">
                      <a:alpha val="43137"/>
                    </a:srgbClr>
                  </a:outerShdw>
                </a:effectLst>
              </a:rPr>
              <a:t>Bảng điểm táo bón 5 tiêu chí của Renzi</a:t>
            </a:r>
          </a:p>
        </p:txBody>
      </p:sp>
      <p:graphicFrame>
        <p:nvGraphicFramePr>
          <p:cNvPr id="4" name="Table 3">
            <a:extLst>
              <a:ext uri="{FF2B5EF4-FFF2-40B4-BE49-F238E27FC236}">
                <a16:creationId xmlns:a16="http://schemas.microsoft.com/office/drawing/2014/main" id="{331FBBFD-4186-4042-AFAC-8C953D387E25}"/>
              </a:ext>
            </a:extLst>
          </p:cNvPr>
          <p:cNvGraphicFramePr>
            <a:graphicFrameLocks noGrp="1"/>
          </p:cNvGraphicFramePr>
          <p:nvPr>
            <p:extLst>
              <p:ext uri="{D42A27DB-BD31-4B8C-83A1-F6EECF244321}">
                <p14:modId xmlns:p14="http://schemas.microsoft.com/office/powerpoint/2010/main" val="3770737786"/>
              </p:ext>
            </p:extLst>
          </p:nvPr>
        </p:nvGraphicFramePr>
        <p:xfrm>
          <a:off x="76200" y="952506"/>
          <a:ext cx="12039600" cy="4686830"/>
        </p:xfrm>
        <a:graphic>
          <a:graphicData uri="http://schemas.openxmlformats.org/drawingml/2006/table">
            <a:tbl>
              <a:tblPr firstRow="1" firstCol="1" bandRow="1">
                <a:tableStyleId>{5C22544A-7EE6-4342-B048-85BDC9FD1C3A}</a:tableStyleId>
              </a:tblPr>
              <a:tblGrid>
                <a:gridCol w="3810000">
                  <a:extLst>
                    <a:ext uri="{9D8B030D-6E8A-4147-A177-3AD203B41FA5}">
                      <a16:colId xmlns:a16="http://schemas.microsoft.com/office/drawing/2014/main" val="1874524552"/>
                    </a:ext>
                  </a:extLst>
                </a:gridCol>
                <a:gridCol w="1524000">
                  <a:extLst>
                    <a:ext uri="{9D8B030D-6E8A-4147-A177-3AD203B41FA5}">
                      <a16:colId xmlns:a16="http://schemas.microsoft.com/office/drawing/2014/main" val="3888469853"/>
                    </a:ext>
                  </a:extLst>
                </a:gridCol>
                <a:gridCol w="1219200">
                  <a:extLst>
                    <a:ext uri="{9D8B030D-6E8A-4147-A177-3AD203B41FA5}">
                      <a16:colId xmlns:a16="http://schemas.microsoft.com/office/drawing/2014/main" val="2108933000"/>
                    </a:ext>
                  </a:extLst>
                </a:gridCol>
                <a:gridCol w="1752600">
                  <a:extLst>
                    <a:ext uri="{9D8B030D-6E8A-4147-A177-3AD203B41FA5}">
                      <a16:colId xmlns:a16="http://schemas.microsoft.com/office/drawing/2014/main" val="2751698109"/>
                    </a:ext>
                  </a:extLst>
                </a:gridCol>
                <a:gridCol w="2336659">
                  <a:extLst>
                    <a:ext uri="{9D8B030D-6E8A-4147-A177-3AD203B41FA5}">
                      <a16:colId xmlns:a16="http://schemas.microsoft.com/office/drawing/2014/main" val="3246057281"/>
                    </a:ext>
                  </a:extLst>
                </a:gridCol>
                <a:gridCol w="1397141">
                  <a:extLst>
                    <a:ext uri="{9D8B030D-6E8A-4147-A177-3AD203B41FA5}">
                      <a16:colId xmlns:a16="http://schemas.microsoft.com/office/drawing/2014/main" val="1641505757"/>
                    </a:ext>
                  </a:extLst>
                </a:gridCol>
              </a:tblGrid>
              <a:tr h="647694">
                <a:tc>
                  <a:txBody>
                    <a:bodyPr/>
                    <a:lstStyle/>
                    <a:p>
                      <a:pPr algn="ctr">
                        <a:lnSpc>
                          <a:spcPct val="150000"/>
                        </a:lnSpc>
                      </a:pPr>
                      <a:r>
                        <a:rPr lang="vi-VN" sz="2000">
                          <a:effectLst/>
                        </a:rPr>
                        <a:t>Triệu chứng</a:t>
                      </a:r>
                      <a:endParaRPr lang="en-US" sz="2000">
                        <a:effectLst/>
                        <a:latin typeface="Times New Roman" panose="02020603050405020304" pitchFamily="18" charset="0"/>
                        <a:ea typeface="Arial" panose="020B0604020202020204" pitchFamily="34" charset="0"/>
                        <a:cs typeface="Times New Roman" panose="02020603050405020304" pitchFamily="18" charset="0"/>
                      </a:endParaRPr>
                    </a:p>
                  </a:txBody>
                  <a:tcPr marL="55913" marR="55913" marT="0" marB="0"/>
                </a:tc>
                <a:tc>
                  <a:txBody>
                    <a:bodyPr/>
                    <a:lstStyle/>
                    <a:p>
                      <a:pPr algn="ctr">
                        <a:lnSpc>
                          <a:spcPct val="150000"/>
                        </a:lnSpc>
                      </a:pPr>
                      <a:r>
                        <a:rPr lang="vi-VN" sz="2000">
                          <a:effectLst/>
                        </a:rPr>
                        <a:t>Không</a:t>
                      </a:r>
                      <a:endParaRPr lang="en-US" sz="2000">
                        <a:effectLst/>
                        <a:latin typeface="Times New Roman" panose="02020603050405020304" pitchFamily="18" charset="0"/>
                        <a:ea typeface="Arial" panose="020B0604020202020204" pitchFamily="34" charset="0"/>
                        <a:cs typeface="Times New Roman" panose="02020603050405020304" pitchFamily="18" charset="0"/>
                      </a:endParaRPr>
                    </a:p>
                  </a:txBody>
                  <a:tcPr marL="55913" marR="55913" marT="0" marB="0"/>
                </a:tc>
                <a:tc>
                  <a:txBody>
                    <a:bodyPr/>
                    <a:lstStyle/>
                    <a:p>
                      <a:pPr algn="ctr">
                        <a:lnSpc>
                          <a:spcPct val="150000"/>
                        </a:lnSpc>
                      </a:pPr>
                      <a:r>
                        <a:rPr lang="vi-VN" sz="2000">
                          <a:effectLst/>
                        </a:rPr>
                        <a:t>Hiếm</a:t>
                      </a:r>
                      <a:endParaRPr lang="en-US" sz="2000">
                        <a:effectLst/>
                        <a:latin typeface="Times New Roman" panose="02020603050405020304" pitchFamily="18" charset="0"/>
                        <a:ea typeface="Arial" panose="020B0604020202020204" pitchFamily="34" charset="0"/>
                        <a:cs typeface="Times New Roman" panose="02020603050405020304" pitchFamily="18" charset="0"/>
                      </a:endParaRPr>
                    </a:p>
                  </a:txBody>
                  <a:tcPr marL="55913" marR="55913" marT="0" marB="0"/>
                </a:tc>
                <a:tc>
                  <a:txBody>
                    <a:bodyPr/>
                    <a:lstStyle/>
                    <a:p>
                      <a:pPr algn="ctr">
                        <a:lnSpc>
                          <a:spcPct val="150000"/>
                        </a:lnSpc>
                      </a:pPr>
                      <a:r>
                        <a:rPr lang="vi-VN" sz="2000">
                          <a:effectLst/>
                        </a:rPr>
                        <a:t>Thỉnh thoảng</a:t>
                      </a:r>
                      <a:endParaRPr lang="en-US" sz="2000">
                        <a:effectLst/>
                        <a:latin typeface="Times New Roman" panose="02020603050405020304" pitchFamily="18" charset="0"/>
                        <a:ea typeface="Arial" panose="020B0604020202020204" pitchFamily="34" charset="0"/>
                        <a:cs typeface="Times New Roman" panose="02020603050405020304" pitchFamily="18" charset="0"/>
                      </a:endParaRPr>
                    </a:p>
                  </a:txBody>
                  <a:tcPr marL="55913" marR="55913" marT="0" marB="0"/>
                </a:tc>
                <a:tc>
                  <a:txBody>
                    <a:bodyPr/>
                    <a:lstStyle/>
                    <a:p>
                      <a:pPr algn="ctr">
                        <a:lnSpc>
                          <a:spcPct val="150000"/>
                        </a:lnSpc>
                      </a:pPr>
                      <a:r>
                        <a:rPr lang="vi-VN" sz="2000">
                          <a:effectLst/>
                        </a:rPr>
                        <a:t>Thường xuyên</a:t>
                      </a:r>
                      <a:endParaRPr lang="en-US" sz="2000">
                        <a:effectLst/>
                        <a:latin typeface="Times New Roman" panose="02020603050405020304" pitchFamily="18" charset="0"/>
                        <a:ea typeface="Arial" panose="020B0604020202020204" pitchFamily="34" charset="0"/>
                        <a:cs typeface="Times New Roman" panose="02020603050405020304" pitchFamily="18" charset="0"/>
                      </a:endParaRPr>
                    </a:p>
                  </a:txBody>
                  <a:tcPr marL="55913" marR="55913" marT="0" marB="0"/>
                </a:tc>
                <a:tc>
                  <a:txBody>
                    <a:bodyPr/>
                    <a:lstStyle/>
                    <a:p>
                      <a:pPr algn="ctr">
                        <a:lnSpc>
                          <a:spcPct val="150000"/>
                        </a:lnSpc>
                      </a:pPr>
                      <a:r>
                        <a:rPr lang="vi-VN" sz="2000">
                          <a:effectLst/>
                        </a:rPr>
                        <a:t>Luôn luôn</a:t>
                      </a:r>
                      <a:endParaRPr lang="en-US" sz="2000">
                        <a:effectLst/>
                        <a:latin typeface="Times New Roman" panose="02020603050405020304" pitchFamily="18" charset="0"/>
                        <a:ea typeface="Arial" panose="020B0604020202020204" pitchFamily="34" charset="0"/>
                        <a:cs typeface="Times New Roman" panose="02020603050405020304" pitchFamily="18" charset="0"/>
                      </a:endParaRPr>
                    </a:p>
                  </a:txBody>
                  <a:tcPr marL="55913" marR="55913" marT="0" marB="0"/>
                </a:tc>
                <a:extLst>
                  <a:ext uri="{0D108BD9-81ED-4DB2-BD59-A6C34878D82A}">
                    <a16:rowId xmlns:a16="http://schemas.microsoft.com/office/drawing/2014/main" val="3119614167"/>
                  </a:ext>
                </a:extLst>
              </a:tr>
              <a:tr h="639370">
                <a:tc>
                  <a:txBody>
                    <a:bodyPr/>
                    <a:lstStyle/>
                    <a:p>
                      <a:pPr marL="0" lvl="0" indent="0" algn="just">
                        <a:lnSpc>
                          <a:spcPct val="150000"/>
                        </a:lnSpc>
                        <a:spcAft>
                          <a:spcPts val="1000"/>
                        </a:spcAft>
                        <a:buFont typeface="Times New Roman" panose="02020603050405020304" pitchFamily="18" charset="0"/>
                        <a:buNone/>
                      </a:pPr>
                      <a:r>
                        <a:rPr lang="en-US" sz="2000">
                          <a:effectLst/>
                        </a:rPr>
                        <a:t>Rặn nhiều</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55913" marR="55913" marT="0" marB="0"/>
                </a:tc>
                <a:tc>
                  <a:txBody>
                    <a:bodyPr/>
                    <a:lstStyle/>
                    <a:p>
                      <a:pPr algn="ctr">
                        <a:lnSpc>
                          <a:spcPct val="150000"/>
                        </a:lnSpc>
                      </a:pPr>
                      <a:r>
                        <a:rPr lang="vi-VN" sz="2000">
                          <a:effectLst/>
                        </a:rPr>
                        <a:t>0</a:t>
                      </a:r>
                      <a:endParaRPr lang="en-US" sz="2000">
                        <a:effectLst/>
                        <a:latin typeface="Times New Roman" panose="02020603050405020304" pitchFamily="18" charset="0"/>
                        <a:ea typeface="Arial" panose="020B0604020202020204" pitchFamily="34" charset="0"/>
                        <a:cs typeface="Times New Roman" panose="02020603050405020304" pitchFamily="18" charset="0"/>
                      </a:endParaRPr>
                    </a:p>
                  </a:txBody>
                  <a:tcPr marL="55913" marR="55913" marT="0" marB="0"/>
                </a:tc>
                <a:tc>
                  <a:txBody>
                    <a:bodyPr/>
                    <a:lstStyle/>
                    <a:p>
                      <a:pPr algn="ctr">
                        <a:lnSpc>
                          <a:spcPct val="150000"/>
                        </a:lnSpc>
                      </a:pPr>
                      <a:r>
                        <a:rPr lang="vi-VN" sz="2000">
                          <a:effectLst/>
                        </a:rPr>
                        <a:t>1</a:t>
                      </a:r>
                      <a:endParaRPr lang="en-US" sz="2000">
                        <a:effectLst/>
                        <a:latin typeface="Times New Roman" panose="02020603050405020304" pitchFamily="18" charset="0"/>
                        <a:ea typeface="Arial" panose="020B0604020202020204" pitchFamily="34" charset="0"/>
                        <a:cs typeface="Times New Roman" panose="02020603050405020304" pitchFamily="18" charset="0"/>
                      </a:endParaRPr>
                    </a:p>
                  </a:txBody>
                  <a:tcPr marL="55913" marR="55913" marT="0" marB="0"/>
                </a:tc>
                <a:tc>
                  <a:txBody>
                    <a:bodyPr/>
                    <a:lstStyle/>
                    <a:p>
                      <a:pPr algn="ctr">
                        <a:lnSpc>
                          <a:spcPct val="150000"/>
                        </a:lnSpc>
                      </a:pPr>
                      <a:r>
                        <a:rPr lang="vi-VN" sz="2000">
                          <a:effectLst/>
                        </a:rPr>
                        <a:t>2</a:t>
                      </a:r>
                      <a:endParaRPr lang="en-US" sz="2000">
                        <a:effectLst/>
                        <a:latin typeface="Times New Roman" panose="02020603050405020304" pitchFamily="18" charset="0"/>
                        <a:ea typeface="Arial" panose="020B0604020202020204" pitchFamily="34" charset="0"/>
                        <a:cs typeface="Times New Roman" panose="02020603050405020304" pitchFamily="18" charset="0"/>
                      </a:endParaRPr>
                    </a:p>
                  </a:txBody>
                  <a:tcPr marL="55913" marR="55913" marT="0" marB="0"/>
                </a:tc>
                <a:tc>
                  <a:txBody>
                    <a:bodyPr/>
                    <a:lstStyle/>
                    <a:p>
                      <a:pPr algn="ctr">
                        <a:lnSpc>
                          <a:spcPct val="150000"/>
                        </a:lnSpc>
                      </a:pPr>
                      <a:r>
                        <a:rPr lang="vi-VN" sz="2000">
                          <a:effectLst/>
                        </a:rPr>
                        <a:t>3</a:t>
                      </a:r>
                      <a:endParaRPr lang="en-US" sz="2000">
                        <a:effectLst/>
                        <a:latin typeface="Times New Roman" panose="02020603050405020304" pitchFamily="18" charset="0"/>
                        <a:ea typeface="Arial" panose="020B0604020202020204" pitchFamily="34" charset="0"/>
                        <a:cs typeface="Times New Roman" panose="02020603050405020304" pitchFamily="18" charset="0"/>
                      </a:endParaRPr>
                    </a:p>
                  </a:txBody>
                  <a:tcPr marL="55913" marR="55913" marT="0" marB="0"/>
                </a:tc>
                <a:tc>
                  <a:txBody>
                    <a:bodyPr/>
                    <a:lstStyle/>
                    <a:p>
                      <a:pPr algn="ctr">
                        <a:lnSpc>
                          <a:spcPct val="150000"/>
                        </a:lnSpc>
                      </a:pPr>
                      <a:r>
                        <a:rPr lang="vi-VN" sz="2000">
                          <a:effectLst/>
                        </a:rPr>
                        <a:t>4</a:t>
                      </a:r>
                      <a:endParaRPr lang="en-US" sz="2000">
                        <a:effectLst/>
                        <a:latin typeface="Times New Roman" panose="02020603050405020304" pitchFamily="18" charset="0"/>
                        <a:ea typeface="Arial" panose="020B0604020202020204" pitchFamily="34" charset="0"/>
                        <a:cs typeface="Times New Roman" panose="02020603050405020304" pitchFamily="18" charset="0"/>
                      </a:endParaRPr>
                    </a:p>
                  </a:txBody>
                  <a:tcPr marL="55913" marR="55913" marT="0" marB="0"/>
                </a:tc>
                <a:extLst>
                  <a:ext uri="{0D108BD9-81ED-4DB2-BD59-A6C34878D82A}">
                    <a16:rowId xmlns:a16="http://schemas.microsoft.com/office/drawing/2014/main" val="4012767717"/>
                  </a:ext>
                </a:extLst>
              </a:tr>
              <a:tr h="920132">
                <a:tc>
                  <a:txBody>
                    <a:bodyPr/>
                    <a:lstStyle/>
                    <a:p>
                      <a:pPr marL="0" lvl="0" indent="0" algn="just">
                        <a:lnSpc>
                          <a:spcPct val="150000"/>
                        </a:lnSpc>
                        <a:spcAft>
                          <a:spcPts val="1000"/>
                        </a:spcAft>
                        <a:buFont typeface="Times New Roman" panose="02020603050405020304" pitchFamily="18" charset="0"/>
                        <a:buNone/>
                      </a:pPr>
                      <a:r>
                        <a:rPr lang="en-US" sz="2000">
                          <a:effectLst/>
                        </a:rPr>
                        <a:t>Trực tràng  tống xuất không hoàn toàn</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55913" marR="55913" marT="0" marB="0"/>
                </a:tc>
                <a:tc>
                  <a:txBody>
                    <a:bodyPr/>
                    <a:lstStyle/>
                    <a:p>
                      <a:pPr algn="ctr">
                        <a:lnSpc>
                          <a:spcPct val="150000"/>
                        </a:lnSpc>
                      </a:pPr>
                      <a:r>
                        <a:rPr lang="vi-VN" sz="2000">
                          <a:effectLst/>
                        </a:rPr>
                        <a:t>0</a:t>
                      </a:r>
                      <a:endParaRPr lang="en-US" sz="2000">
                        <a:effectLst/>
                        <a:latin typeface="Times New Roman" panose="02020603050405020304" pitchFamily="18" charset="0"/>
                        <a:ea typeface="Arial" panose="020B0604020202020204" pitchFamily="34" charset="0"/>
                        <a:cs typeface="Times New Roman" panose="02020603050405020304" pitchFamily="18" charset="0"/>
                      </a:endParaRPr>
                    </a:p>
                  </a:txBody>
                  <a:tcPr marL="55913" marR="55913" marT="0" marB="0"/>
                </a:tc>
                <a:tc>
                  <a:txBody>
                    <a:bodyPr/>
                    <a:lstStyle/>
                    <a:p>
                      <a:pPr algn="ctr">
                        <a:lnSpc>
                          <a:spcPct val="150000"/>
                        </a:lnSpc>
                      </a:pPr>
                      <a:r>
                        <a:rPr lang="vi-VN" sz="2000">
                          <a:effectLst/>
                        </a:rPr>
                        <a:t>1</a:t>
                      </a:r>
                      <a:endParaRPr lang="en-US" sz="2000">
                        <a:effectLst/>
                        <a:latin typeface="Times New Roman" panose="02020603050405020304" pitchFamily="18" charset="0"/>
                        <a:ea typeface="Arial" panose="020B0604020202020204" pitchFamily="34" charset="0"/>
                        <a:cs typeface="Times New Roman" panose="02020603050405020304" pitchFamily="18" charset="0"/>
                      </a:endParaRPr>
                    </a:p>
                  </a:txBody>
                  <a:tcPr marL="55913" marR="55913" marT="0" marB="0"/>
                </a:tc>
                <a:tc>
                  <a:txBody>
                    <a:bodyPr/>
                    <a:lstStyle/>
                    <a:p>
                      <a:pPr algn="ctr">
                        <a:lnSpc>
                          <a:spcPct val="150000"/>
                        </a:lnSpc>
                      </a:pPr>
                      <a:r>
                        <a:rPr lang="vi-VN" sz="2000">
                          <a:effectLst/>
                        </a:rPr>
                        <a:t>2</a:t>
                      </a:r>
                      <a:endParaRPr lang="en-US" sz="2000">
                        <a:effectLst/>
                        <a:latin typeface="Times New Roman" panose="02020603050405020304" pitchFamily="18" charset="0"/>
                        <a:ea typeface="Arial" panose="020B0604020202020204" pitchFamily="34" charset="0"/>
                        <a:cs typeface="Times New Roman" panose="02020603050405020304" pitchFamily="18" charset="0"/>
                      </a:endParaRPr>
                    </a:p>
                  </a:txBody>
                  <a:tcPr marL="55913" marR="55913" marT="0" marB="0"/>
                </a:tc>
                <a:tc>
                  <a:txBody>
                    <a:bodyPr/>
                    <a:lstStyle/>
                    <a:p>
                      <a:pPr algn="ctr">
                        <a:lnSpc>
                          <a:spcPct val="150000"/>
                        </a:lnSpc>
                      </a:pPr>
                      <a:r>
                        <a:rPr lang="vi-VN" sz="2000">
                          <a:effectLst/>
                        </a:rPr>
                        <a:t>3</a:t>
                      </a:r>
                      <a:endParaRPr lang="en-US" sz="2000">
                        <a:effectLst/>
                        <a:latin typeface="Times New Roman" panose="02020603050405020304" pitchFamily="18" charset="0"/>
                        <a:ea typeface="Arial" panose="020B0604020202020204" pitchFamily="34" charset="0"/>
                        <a:cs typeface="Times New Roman" panose="02020603050405020304" pitchFamily="18" charset="0"/>
                      </a:endParaRPr>
                    </a:p>
                  </a:txBody>
                  <a:tcPr marL="55913" marR="55913" marT="0" marB="0"/>
                </a:tc>
                <a:tc>
                  <a:txBody>
                    <a:bodyPr/>
                    <a:lstStyle/>
                    <a:p>
                      <a:pPr algn="ctr">
                        <a:lnSpc>
                          <a:spcPct val="150000"/>
                        </a:lnSpc>
                      </a:pPr>
                      <a:r>
                        <a:rPr lang="vi-VN" sz="2000">
                          <a:effectLst/>
                        </a:rPr>
                        <a:t>4</a:t>
                      </a:r>
                      <a:endParaRPr lang="en-US" sz="2000">
                        <a:effectLst/>
                        <a:latin typeface="Times New Roman" panose="02020603050405020304" pitchFamily="18" charset="0"/>
                        <a:ea typeface="Arial" panose="020B0604020202020204" pitchFamily="34" charset="0"/>
                        <a:cs typeface="Times New Roman" panose="02020603050405020304" pitchFamily="18" charset="0"/>
                      </a:endParaRPr>
                    </a:p>
                  </a:txBody>
                  <a:tcPr marL="55913" marR="55913" marT="0" marB="0"/>
                </a:tc>
                <a:extLst>
                  <a:ext uri="{0D108BD9-81ED-4DB2-BD59-A6C34878D82A}">
                    <a16:rowId xmlns:a16="http://schemas.microsoft.com/office/drawing/2014/main" val="3455223148"/>
                  </a:ext>
                </a:extLst>
              </a:tr>
              <a:tr h="920132">
                <a:tc>
                  <a:txBody>
                    <a:bodyPr/>
                    <a:lstStyle/>
                    <a:p>
                      <a:pPr marL="0" lvl="0" indent="0" algn="just">
                        <a:lnSpc>
                          <a:spcPct val="150000"/>
                        </a:lnSpc>
                        <a:spcAft>
                          <a:spcPts val="1000"/>
                        </a:spcAft>
                        <a:buFont typeface="Times New Roman" panose="02020603050405020304" pitchFamily="18" charset="0"/>
                        <a:buNone/>
                      </a:pPr>
                      <a:r>
                        <a:rPr lang="en-US" sz="2000">
                          <a:effectLst/>
                        </a:rPr>
                        <a:t>Dùng thuốc nhuận trường / thụt tháo </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55913" marR="55913" marT="0" marB="0"/>
                </a:tc>
                <a:tc>
                  <a:txBody>
                    <a:bodyPr/>
                    <a:lstStyle/>
                    <a:p>
                      <a:pPr algn="ctr">
                        <a:lnSpc>
                          <a:spcPct val="150000"/>
                        </a:lnSpc>
                      </a:pPr>
                      <a:r>
                        <a:rPr lang="vi-VN" sz="2000">
                          <a:effectLst/>
                        </a:rPr>
                        <a:t>0</a:t>
                      </a:r>
                      <a:endParaRPr lang="en-US" sz="2000">
                        <a:effectLst/>
                        <a:latin typeface="Times New Roman" panose="02020603050405020304" pitchFamily="18" charset="0"/>
                        <a:ea typeface="Arial" panose="020B0604020202020204" pitchFamily="34" charset="0"/>
                        <a:cs typeface="Times New Roman" panose="02020603050405020304" pitchFamily="18" charset="0"/>
                      </a:endParaRPr>
                    </a:p>
                  </a:txBody>
                  <a:tcPr marL="55913" marR="55913" marT="0" marB="0"/>
                </a:tc>
                <a:tc>
                  <a:txBody>
                    <a:bodyPr/>
                    <a:lstStyle/>
                    <a:p>
                      <a:pPr algn="ctr">
                        <a:lnSpc>
                          <a:spcPct val="150000"/>
                        </a:lnSpc>
                      </a:pPr>
                      <a:r>
                        <a:rPr lang="vi-VN" sz="2000">
                          <a:effectLst/>
                        </a:rPr>
                        <a:t>1</a:t>
                      </a:r>
                      <a:endParaRPr lang="en-US" sz="2000">
                        <a:effectLst/>
                        <a:latin typeface="Times New Roman" panose="02020603050405020304" pitchFamily="18" charset="0"/>
                        <a:ea typeface="Arial" panose="020B0604020202020204" pitchFamily="34" charset="0"/>
                        <a:cs typeface="Times New Roman" panose="02020603050405020304" pitchFamily="18" charset="0"/>
                      </a:endParaRPr>
                    </a:p>
                  </a:txBody>
                  <a:tcPr marL="55913" marR="55913" marT="0" marB="0"/>
                </a:tc>
                <a:tc>
                  <a:txBody>
                    <a:bodyPr/>
                    <a:lstStyle/>
                    <a:p>
                      <a:pPr algn="ctr">
                        <a:lnSpc>
                          <a:spcPct val="150000"/>
                        </a:lnSpc>
                      </a:pPr>
                      <a:r>
                        <a:rPr lang="vi-VN" sz="2000">
                          <a:effectLst/>
                        </a:rPr>
                        <a:t>2</a:t>
                      </a:r>
                      <a:endParaRPr lang="en-US" sz="2000">
                        <a:effectLst/>
                        <a:latin typeface="Times New Roman" panose="02020603050405020304" pitchFamily="18" charset="0"/>
                        <a:ea typeface="Arial" panose="020B0604020202020204" pitchFamily="34" charset="0"/>
                        <a:cs typeface="Times New Roman" panose="02020603050405020304" pitchFamily="18" charset="0"/>
                      </a:endParaRPr>
                    </a:p>
                  </a:txBody>
                  <a:tcPr marL="55913" marR="55913" marT="0" marB="0"/>
                </a:tc>
                <a:tc>
                  <a:txBody>
                    <a:bodyPr/>
                    <a:lstStyle/>
                    <a:p>
                      <a:pPr algn="ctr">
                        <a:lnSpc>
                          <a:spcPct val="150000"/>
                        </a:lnSpc>
                      </a:pPr>
                      <a:r>
                        <a:rPr lang="vi-VN" sz="2000">
                          <a:effectLst/>
                        </a:rPr>
                        <a:t>3</a:t>
                      </a:r>
                      <a:endParaRPr lang="en-US" sz="2000">
                        <a:effectLst/>
                        <a:latin typeface="Times New Roman" panose="02020603050405020304" pitchFamily="18" charset="0"/>
                        <a:ea typeface="Arial" panose="020B0604020202020204" pitchFamily="34" charset="0"/>
                        <a:cs typeface="Times New Roman" panose="02020603050405020304" pitchFamily="18" charset="0"/>
                      </a:endParaRPr>
                    </a:p>
                  </a:txBody>
                  <a:tcPr marL="55913" marR="55913" marT="0" marB="0"/>
                </a:tc>
                <a:tc>
                  <a:txBody>
                    <a:bodyPr/>
                    <a:lstStyle/>
                    <a:p>
                      <a:pPr algn="ctr">
                        <a:lnSpc>
                          <a:spcPct val="150000"/>
                        </a:lnSpc>
                      </a:pPr>
                      <a:r>
                        <a:rPr lang="vi-VN" sz="2000">
                          <a:effectLst/>
                        </a:rPr>
                        <a:t>4</a:t>
                      </a:r>
                      <a:endParaRPr lang="en-US" sz="2000">
                        <a:effectLst/>
                        <a:latin typeface="Times New Roman" panose="02020603050405020304" pitchFamily="18" charset="0"/>
                        <a:ea typeface="Arial" panose="020B0604020202020204" pitchFamily="34" charset="0"/>
                        <a:cs typeface="Times New Roman" panose="02020603050405020304" pitchFamily="18" charset="0"/>
                      </a:endParaRPr>
                    </a:p>
                  </a:txBody>
                  <a:tcPr marL="55913" marR="55913" marT="0" marB="0"/>
                </a:tc>
                <a:extLst>
                  <a:ext uri="{0D108BD9-81ED-4DB2-BD59-A6C34878D82A}">
                    <a16:rowId xmlns:a16="http://schemas.microsoft.com/office/drawing/2014/main" val="3056165975"/>
                  </a:ext>
                </a:extLst>
              </a:tr>
              <a:tr h="920132">
                <a:tc>
                  <a:txBody>
                    <a:bodyPr/>
                    <a:lstStyle/>
                    <a:p>
                      <a:pPr marL="0" lvl="0" indent="0" algn="just">
                        <a:lnSpc>
                          <a:spcPct val="150000"/>
                        </a:lnSpc>
                        <a:spcAft>
                          <a:spcPts val="1000"/>
                        </a:spcAft>
                        <a:buFont typeface="Times New Roman" panose="02020603050405020304" pitchFamily="18" charset="0"/>
                        <a:buNone/>
                      </a:pPr>
                      <a:r>
                        <a:rPr lang="en-US" sz="2000">
                          <a:effectLst/>
                        </a:rPr>
                        <a:t>Dùng tay ấn âm đạo / tầng sinh môn</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55913" marR="55913" marT="0" marB="0"/>
                </a:tc>
                <a:tc>
                  <a:txBody>
                    <a:bodyPr/>
                    <a:lstStyle/>
                    <a:p>
                      <a:pPr algn="ctr">
                        <a:lnSpc>
                          <a:spcPct val="150000"/>
                        </a:lnSpc>
                      </a:pPr>
                      <a:r>
                        <a:rPr lang="vi-VN" sz="2000">
                          <a:effectLst/>
                        </a:rPr>
                        <a:t>0</a:t>
                      </a:r>
                      <a:endParaRPr lang="en-US" sz="2000">
                        <a:effectLst/>
                        <a:latin typeface="Times New Roman" panose="02020603050405020304" pitchFamily="18" charset="0"/>
                        <a:ea typeface="Arial" panose="020B0604020202020204" pitchFamily="34" charset="0"/>
                        <a:cs typeface="Times New Roman" panose="02020603050405020304" pitchFamily="18" charset="0"/>
                      </a:endParaRPr>
                    </a:p>
                  </a:txBody>
                  <a:tcPr marL="55913" marR="55913" marT="0" marB="0"/>
                </a:tc>
                <a:tc>
                  <a:txBody>
                    <a:bodyPr/>
                    <a:lstStyle/>
                    <a:p>
                      <a:pPr algn="ctr">
                        <a:lnSpc>
                          <a:spcPct val="150000"/>
                        </a:lnSpc>
                      </a:pPr>
                      <a:r>
                        <a:rPr lang="vi-VN" sz="2000">
                          <a:effectLst/>
                        </a:rPr>
                        <a:t>1</a:t>
                      </a:r>
                      <a:endParaRPr lang="en-US" sz="2000">
                        <a:effectLst/>
                        <a:latin typeface="Times New Roman" panose="02020603050405020304" pitchFamily="18" charset="0"/>
                        <a:ea typeface="Arial" panose="020B0604020202020204" pitchFamily="34" charset="0"/>
                        <a:cs typeface="Times New Roman" panose="02020603050405020304" pitchFamily="18" charset="0"/>
                      </a:endParaRPr>
                    </a:p>
                  </a:txBody>
                  <a:tcPr marL="55913" marR="55913" marT="0" marB="0"/>
                </a:tc>
                <a:tc>
                  <a:txBody>
                    <a:bodyPr/>
                    <a:lstStyle/>
                    <a:p>
                      <a:pPr algn="ctr">
                        <a:lnSpc>
                          <a:spcPct val="150000"/>
                        </a:lnSpc>
                      </a:pPr>
                      <a:r>
                        <a:rPr lang="vi-VN" sz="2000">
                          <a:effectLst/>
                        </a:rPr>
                        <a:t>2</a:t>
                      </a:r>
                      <a:endParaRPr lang="en-US" sz="2000">
                        <a:effectLst/>
                        <a:latin typeface="Times New Roman" panose="02020603050405020304" pitchFamily="18" charset="0"/>
                        <a:ea typeface="Arial" panose="020B0604020202020204" pitchFamily="34" charset="0"/>
                        <a:cs typeface="Times New Roman" panose="02020603050405020304" pitchFamily="18" charset="0"/>
                      </a:endParaRPr>
                    </a:p>
                  </a:txBody>
                  <a:tcPr marL="55913" marR="55913" marT="0" marB="0"/>
                </a:tc>
                <a:tc>
                  <a:txBody>
                    <a:bodyPr/>
                    <a:lstStyle/>
                    <a:p>
                      <a:pPr algn="ctr">
                        <a:lnSpc>
                          <a:spcPct val="150000"/>
                        </a:lnSpc>
                      </a:pPr>
                      <a:r>
                        <a:rPr lang="vi-VN" sz="2000">
                          <a:effectLst/>
                        </a:rPr>
                        <a:t>3</a:t>
                      </a:r>
                      <a:endParaRPr lang="en-US" sz="2000">
                        <a:effectLst/>
                        <a:latin typeface="Times New Roman" panose="02020603050405020304" pitchFamily="18" charset="0"/>
                        <a:ea typeface="Arial" panose="020B0604020202020204" pitchFamily="34" charset="0"/>
                        <a:cs typeface="Times New Roman" panose="02020603050405020304" pitchFamily="18" charset="0"/>
                      </a:endParaRPr>
                    </a:p>
                  </a:txBody>
                  <a:tcPr marL="55913" marR="55913" marT="0" marB="0"/>
                </a:tc>
                <a:tc>
                  <a:txBody>
                    <a:bodyPr/>
                    <a:lstStyle/>
                    <a:p>
                      <a:pPr algn="ctr">
                        <a:lnSpc>
                          <a:spcPct val="150000"/>
                        </a:lnSpc>
                      </a:pPr>
                      <a:r>
                        <a:rPr lang="vi-VN" sz="2000">
                          <a:effectLst/>
                        </a:rPr>
                        <a:t>4</a:t>
                      </a:r>
                      <a:endParaRPr lang="en-US" sz="2000">
                        <a:effectLst/>
                        <a:latin typeface="Times New Roman" panose="02020603050405020304" pitchFamily="18" charset="0"/>
                        <a:ea typeface="Arial" panose="020B0604020202020204" pitchFamily="34" charset="0"/>
                        <a:cs typeface="Times New Roman" panose="02020603050405020304" pitchFamily="18" charset="0"/>
                      </a:endParaRPr>
                    </a:p>
                  </a:txBody>
                  <a:tcPr marL="55913" marR="55913" marT="0" marB="0"/>
                </a:tc>
                <a:extLst>
                  <a:ext uri="{0D108BD9-81ED-4DB2-BD59-A6C34878D82A}">
                    <a16:rowId xmlns:a16="http://schemas.microsoft.com/office/drawing/2014/main" val="4206489282"/>
                  </a:ext>
                </a:extLst>
              </a:tr>
              <a:tr h="639370">
                <a:tc>
                  <a:txBody>
                    <a:bodyPr/>
                    <a:lstStyle/>
                    <a:p>
                      <a:pPr marL="0" lvl="0" indent="0" algn="just">
                        <a:lnSpc>
                          <a:spcPct val="150000"/>
                        </a:lnSpc>
                        <a:spcAft>
                          <a:spcPts val="1000"/>
                        </a:spcAft>
                        <a:buFont typeface="Times New Roman" panose="02020603050405020304" pitchFamily="18" charset="0"/>
                        <a:buNone/>
                      </a:pPr>
                      <a:r>
                        <a:rPr lang="en-US" sz="2000">
                          <a:effectLst/>
                        </a:rPr>
                        <a:t>Khó chịu / đau bụng     </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55913" marR="55913" marT="0" marB="0"/>
                </a:tc>
                <a:tc>
                  <a:txBody>
                    <a:bodyPr/>
                    <a:lstStyle/>
                    <a:p>
                      <a:pPr algn="ctr">
                        <a:lnSpc>
                          <a:spcPct val="150000"/>
                        </a:lnSpc>
                      </a:pPr>
                      <a:r>
                        <a:rPr lang="vi-VN" sz="2000">
                          <a:effectLst/>
                        </a:rPr>
                        <a:t>0</a:t>
                      </a:r>
                      <a:endParaRPr lang="en-US" sz="2000">
                        <a:effectLst/>
                        <a:latin typeface="Times New Roman" panose="02020603050405020304" pitchFamily="18" charset="0"/>
                        <a:ea typeface="Arial" panose="020B0604020202020204" pitchFamily="34" charset="0"/>
                        <a:cs typeface="Times New Roman" panose="02020603050405020304" pitchFamily="18" charset="0"/>
                      </a:endParaRPr>
                    </a:p>
                  </a:txBody>
                  <a:tcPr marL="55913" marR="55913" marT="0" marB="0"/>
                </a:tc>
                <a:tc>
                  <a:txBody>
                    <a:bodyPr/>
                    <a:lstStyle/>
                    <a:p>
                      <a:pPr algn="ctr">
                        <a:lnSpc>
                          <a:spcPct val="150000"/>
                        </a:lnSpc>
                      </a:pPr>
                      <a:r>
                        <a:rPr lang="vi-VN" sz="2000">
                          <a:effectLst/>
                        </a:rPr>
                        <a:t>1</a:t>
                      </a:r>
                      <a:endParaRPr lang="en-US" sz="2000">
                        <a:effectLst/>
                        <a:latin typeface="Times New Roman" panose="02020603050405020304" pitchFamily="18" charset="0"/>
                        <a:ea typeface="Arial" panose="020B0604020202020204" pitchFamily="34" charset="0"/>
                        <a:cs typeface="Times New Roman" panose="02020603050405020304" pitchFamily="18" charset="0"/>
                      </a:endParaRPr>
                    </a:p>
                  </a:txBody>
                  <a:tcPr marL="55913" marR="55913" marT="0" marB="0"/>
                </a:tc>
                <a:tc>
                  <a:txBody>
                    <a:bodyPr/>
                    <a:lstStyle/>
                    <a:p>
                      <a:pPr algn="ctr">
                        <a:lnSpc>
                          <a:spcPct val="150000"/>
                        </a:lnSpc>
                      </a:pPr>
                      <a:r>
                        <a:rPr lang="vi-VN" sz="2000">
                          <a:effectLst/>
                        </a:rPr>
                        <a:t>2</a:t>
                      </a:r>
                      <a:endParaRPr lang="en-US" sz="2000">
                        <a:effectLst/>
                        <a:latin typeface="Times New Roman" panose="02020603050405020304" pitchFamily="18" charset="0"/>
                        <a:ea typeface="Arial" panose="020B0604020202020204" pitchFamily="34" charset="0"/>
                        <a:cs typeface="Times New Roman" panose="02020603050405020304" pitchFamily="18" charset="0"/>
                      </a:endParaRPr>
                    </a:p>
                  </a:txBody>
                  <a:tcPr marL="55913" marR="55913" marT="0" marB="0"/>
                </a:tc>
                <a:tc>
                  <a:txBody>
                    <a:bodyPr/>
                    <a:lstStyle/>
                    <a:p>
                      <a:pPr algn="ctr">
                        <a:lnSpc>
                          <a:spcPct val="150000"/>
                        </a:lnSpc>
                      </a:pPr>
                      <a:r>
                        <a:rPr lang="vi-VN" sz="2000">
                          <a:effectLst/>
                        </a:rPr>
                        <a:t>3</a:t>
                      </a:r>
                      <a:endParaRPr lang="en-US" sz="2000">
                        <a:effectLst/>
                        <a:latin typeface="Times New Roman" panose="02020603050405020304" pitchFamily="18" charset="0"/>
                        <a:ea typeface="Arial" panose="020B0604020202020204" pitchFamily="34" charset="0"/>
                        <a:cs typeface="Times New Roman" panose="02020603050405020304" pitchFamily="18" charset="0"/>
                      </a:endParaRPr>
                    </a:p>
                  </a:txBody>
                  <a:tcPr marL="55913" marR="55913" marT="0" marB="0"/>
                </a:tc>
                <a:tc>
                  <a:txBody>
                    <a:bodyPr/>
                    <a:lstStyle/>
                    <a:p>
                      <a:pPr algn="ctr">
                        <a:lnSpc>
                          <a:spcPct val="150000"/>
                        </a:lnSpc>
                      </a:pPr>
                      <a:r>
                        <a:rPr lang="vi-VN" sz="2000">
                          <a:effectLst/>
                        </a:rPr>
                        <a:t>4</a:t>
                      </a:r>
                      <a:endParaRPr lang="en-US" sz="2000">
                        <a:effectLst/>
                        <a:latin typeface="Times New Roman" panose="02020603050405020304" pitchFamily="18" charset="0"/>
                        <a:ea typeface="Arial" panose="020B0604020202020204" pitchFamily="34" charset="0"/>
                        <a:cs typeface="Times New Roman" panose="02020603050405020304" pitchFamily="18" charset="0"/>
                      </a:endParaRPr>
                    </a:p>
                  </a:txBody>
                  <a:tcPr marL="55913" marR="55913" marT="0" marB="0"/>
                </a:tc>
                <a:extLst>
                  <a:ext uri="{0D108BD9-81ED-4DB2-BD59-A6C34878D82A}">
                    <a16:rowId xmlns:a16="http://schemas.microsoft.com/office/drawing/2014/main" val="1757681219"/>
                  </a:ext>
                </a:extLst>
              </a:tr>
            </a:tbl>
          </a:graphicData>
        </a:graphic>
      </p:graphicFrame>
    </p:spTree>
    <p:extLst>
      <p:ext uri="{BB962C8B-B14F-4D97-AF65-F5344CB8AC3E}">
        <p14:creationId xmlns:p14="http://schemas.microsoft.com/office/powerpoint/2010/main" val="1667152750"/>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vi-VN"/>
              <a:t>PHƯƠNG PHÁP NGHIÊN CỨU</a:t>
            </a:r>
          </a:p>
        </p:txBody>
      </p:sp>
      <p:sp>
        <p:nvSpPr>
          <p:cNvPr id="9218"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vi-VN"/>
          </a:p>
        </p:txBody>
      </p:sp>
      <p:sp>
        <p:nvSpPr>
          <p:cNvPr id="5" name="Content Placeholder 4"/>
          <p:cNvSpPr>
            <a:spLocks noGrp="1"/>
          </p:cNvSpPr>
          <p:nvPr>
            <p:ph idx="1"/>
          </p:nvPr>
        </p:nvSpPr>
        <p:spPr/>
        <p:txBody>
          <a:bodyPr/>
          <a:lstStyle/>
          <a:p>
            <a:r>
              <a:rPr lang="vi-VN"/>
              <a:t>Phân độ sa sàn chậu (theo Comiter C.V)</a:t>
            </a:r>
          </a:p>
        </p:txBody>
      </p:sp>
      <p:graphicFrame>
        <p:nvGraphicFramePr>
          <p:cNvPr id="6" name="Table 5"/>
          <p:cNvGraphicFramePr>
            <a:graphicFrameLocks noGrp="1"/>
          </p:cNvGraphicFramePr>
          <p:nvPr/>
        </p:nvGraphicFramePr>
        <p:xfrm>
          <a:off x="2819401" y="2209800"/>
          <a:ext cx="6324599" cy="2545080"/>
        </p:xfrm>
        <a:graphic>
          <a:graphicData uri="http://schemas.openxmlformats.org/drawingml/2006/table">
            <a:tbl>
              <a:tblPr/>
              <a:tblGrid>
                <a:gridCol w="1984188">
                  <a:extLst>
                    <a:ext uri="{9D8B030D-6E8A-4147-A177-3AD203B41FA5}">
                      <a16:colId xmlns:a16="http://schemas.microsoft.com/office/drawing/2014/main" val="20000"/>
                    </a:ext>
                  </a:extLst>
                </a:gridCol>
                <a:gridCol w="2066862">
                  <a:extLst>
                    <a:ext uri="{9D8B030D-6E8A-4147-A177-3AD203B41FA5}">
                      <a16:colId xmlns:a16="http://schemas.microsoft.com/office/drawing/2014/main" val="20001"/>
                    </a:ext>
                  </a:extLst>
                </a:gridCol>
                <a:gridCol w="2273549">
                  <a:extLst>
                    <a:ext uri="{9D8B030D-6E8A-4147-A177-3AD203B41FA5}">
                      <a16:colId xmlns:a16="http://schemas.microsoft.com/office/drawing/2014/main" val="20002"/>
                    </a:ext>
                  </a:extLst>
                </a:gridCol>
              </a:tblGrid>
              <a:tr h="636270">
                <a:tc>
                  <a:txBody>
                    <a:bodyPr/>
                    <a:lstStyle/>
                    <a:p>
                      <a:pPr algn="ctr">
                        <a:lnSpc>
                          <a:spcPct val="150000"/>
                        </a:lnSpc>
                        <a:spcBef>
                          <a:spcPts val="400"/>
                        </a:spcBef>
                        <a:spcAft>
                          <a:spcPts val="400"/>
                        </a:spcAft>
                      </a:pPr>
                      <a:r>
                        <a:rPr lang="vi-VN" sz="2000">
                          <a:latin typeface="Times New Roman"/>
                          <a:ea typeface="Arial"/>
                          <a:cs typeface="Times New Roman"/>
                        </a:rPr>
                        <a:t>Phân độ</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Bef>
                          <a:spcPts val="400"/>
                        </a:spcBef>
                        <a:spcAft>
                          <a:spcPts val="400"/>
                        </a:spcAft>
                      </a:pPr>
                      <a:r>
                        <a:rPr lang="vi-VN" sz="2000">
                          <a:latin typeface="Times New Roman"/>
                          <a:ea typeface="Arial"/>
                          <a:cs typeface="Times New Roman"/>
                        </a:rPr>
                        <a:t>Đường M</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Bef>
                          <a:spcPts val="400"/>
                        </a:spcBef>
                        <a:spcAft>
                          <a:spcPts val="400"/>
                        </a:spcAft>
                      </a:pPr>
                      <a:r>
                        <a:rPr lang="vi-VN" sz="2000">
                          <a:latin typeface="Times New Roman"/>
                          <a:ea typeface="Arial"/>
                          <a:cs typeface="Times New Roman"/>
                        </a:rPr>
                        <a:t>Đường H</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636270">
                <a:tc>
                  <a:txBody>
                    <a:bodyPr/>
                    <a:lstStyle/>
                    <a:p>
                      <a:pPr algn="just">
                        <a:lnSpc>
                          <a:spcPct val="150000"/>
                        </a:lnSpc>
                        <a:spcBef>
                          <a:spcPts val="400"/>
                        </a:spcBef>
                        <a:spcAft>
                          <a:spcPts val="400"/>
                        </a:spcAft>
                      </a:pPr>
                      <a:r>
                        <a:rPr lang="vi-VN" sz="2000">
                          <a:latin typeface="Times New Roman"/>
                          <a:ea typeface="Arial"/>
                          <a:cs typeface="Times New Roman"/>
                        </a:rPr>
                        <a:t>Độ I</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Bef>
                          <a:spcPts val="400"/>
                        </a:spcBef>
                        <a:spcAft>
                          <a:spcPts val="400"/>
                        </a:spcAft>
                      </a:pPr>
                      <a:r>
                        <a:rPr lang="vi-VN" sz="2000">
                          <a:latin typeface="Times New Roman"/>
                          <a:ea typeface="Arial"/>
                          <a:cs typeface="Times New Roman"/>
                        </a:rPr>
                        <a:t>M &gt; 2 – 4 cm</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Bef>
                          <a:spcPts val="400"/>
                        </a:spcBef>
                        <a:spcAft>
                          <a:spcPts val="400"/>
                        </a:spcAft>
                      </a:pPr>
                      <a:r>
                        <a:rPr lang="vi-VN" sz="2000">
                          <a:latin typeface="Times New Roman"/>
                          <a:ea typeface="Arial"/>
                          <a:cs typeface="Times New Roman"/>
                        </a:rPr>
                        <a:t>H &gt; 6 – 8 cm</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636270">
                <a:tc>
                  <a:txBody>
                    <a:bodyPr/>
                    <a:lstStyle/>
                    <a:p>
                      <a:pPr algn="just">
                        <a:lnSpc>
                          <a:spcPct val="150000"/>
                        </a:lnSpc>
                        <a:spcBef>
                          <a:spcPts val="400"/>
                        </a:spcBef>
                        <a:spcAft>
                          <a:spcPts val="400"/>
                        </a:spcAft>
                      </a:pPr>
                      <a:r>
                        <a:rPr lang="vi-VN" sz="2000">
                          <a:latin typeface="Times New Roman"/>
                          <a:ea typeface="Arial"/>
                          <a:cs typeface="Times New Roman"/>
                        </a:rPr>
                        <a:t>Độ II</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Bef>
                          <a:spcPts val="400"/>
                        </a:spcBef>
                        <a:spcAft>
                          <a:spcPts val="400"/>
                        </a:spcAft>
                      </a:pPr>
                      <a:r>
                        <a:rPr lang="vi-VN" sz="2000">
                          <a:latin typeface="Times New Roman"/>
                          <a:ea typeface="Arial"/>
                          <a:cs typeface="Times New Roman"/>
                        </a:rPr>
                        <a:t>M ≥ 4 – 6 cm</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Bef>
                          <a:spcPts val="400"/>
                        </a:spcBef>
                        <a:spcAft>
                          <a:spcPts val="400"/>
                        </a:spcAft>
                      </a:pPr>
                      <a:r>
                        <a:rPr lang="vi-VN" sz="2000">
                          <a:latin typeface="Times New Roman"/>
                          <a:ea typeface="Arial"/>
                          <a:cs typeface="Times New Roman"/>
                        </a:rPr>
                        <a:t>H ≥ 8 – 10 cm</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636270">
                <a:tc>
                  <a:txBody>
                    <a:bodyPr/>
                    <a:lstStyle/>
                    <a:p>
                      <a:pPr algn="just">
                        <a:lnSpc>
                          <a:spcPct val="150000"/>
                        </a:lnSpc>
                        <a:spcBef>
                          <a:spcPts val="400"/>
                        </a:spcBef>
                        <a:spcAft>
                          <a:spcPts val="400"/>
                        </a:spcAft>
                      </a:pPr>
                      <a:r>
                        <a:rPr lang="vi-VN" sz="2000">
                          <a:latin typeface="Times New Roman"/>
                          <a:ea typeface="Arial"/>
                          <a:cs typeface="Times New Roman"/>
                        </a:rPr>
                        <a:t>Độ III</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Bef>
                          <a:spcPts val="400"/>
                        </a:spcBef>
                        <a:spcAft>
                          <a:spcPts val="400"/>
                        </a:spcAft>
                      </a:pPr>
                      <a:r>
                        <a:rPr lang="vi-VN" sz="2000">
                          <a:latin typeface="Times New Roman"/>
                          <a:ea typeface="Arial"/>
                          <a:cs typeface="Times New Roman"/>
                        </a:rPr>
                        <a:t>M &gt; 6</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Bef>
                          <a:spcPts val="400"/>
                        </a:spcBef>
                        <a:spcAft>
                          <a:spcPts val="400"/>
                        </a:spcAft>
                      </a:pPr>
                      <a:r>
                        <a:rPr lang="vi-VN" sz="2000">
                          <a:latin typeface="Times New Roman"/>
                          <a:ea typeface="Arial"/>
                          <a:cs typeface="Times New Roman"/>
                        </a:rPr>
                        <a:t>H &gt; 10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762578942"/>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74638"/>
            <a:ext cx="9144000" cy="1143000"/>
          </a:xfrm>
        </p:spPr>
        <p:style>
          <a:lnRef idx="1">
            <a:schemeClr val="accent5"/>
          </a:lnRef>
          <a:fillRef idx="2">
            <a:schemeClr val="accent5"/>
          </a:fillRef>
          <a:effectRef idx="1">
            <a:schemeClr val="accent5"/>
          </a:effectRef>
          <a:fontRef idx="minor">
            <a:schemeClr val="dk1"/>
          </a:fontRef>
        </p:style>
        <p:txBody>
          <a:bodyPr>
            <a:noAutofit/>
          </a:bodyPr>
          <a:lstStyle/>
          <a:p>
            <a:br>
              <a:rPr lang="en-US" sz="3600">
                <a:latin typeface="Times New Roman" pitchFamily="18" charset="0"/>
                <a:cs typeface="Times New Roman" pitchFamily="18" charset="0"/>
              </a:rPr>
            </a:br>
            <a:r>
              <a:rPr lang="en-US" sz="3600">
                <a:latin typeface="Times New Roman" pitchFamily="18" charset="0"/>
                <a:cs typeface="Times New Roman" pitchFamily="18" charset="0"/>
              </a:rPr>
              <a:t>Kỹ thuật phẫu thuật :</a:t>
            </a:r>
            <a:r>
              <a:rPr lang="en-US" sz="3600" dirty="0">
                <a:latin typeface="Times New Roman" pitchFamily="18" charset="0"/>
                <a:cs typeface="Times New Roman" pitchFamily="18" charset="0"/>
              </a:rPr>
              <a:t> </a:t>
            </a:r>
            <a:r>
              <a:rPr lang="en-US" sz="3600">
                <a:latin typeface="Times New Roman" pitchFamily="18" charset="0"/>
                <a:cs typeface="Times New Roman" pitchFamily="18" charset="0"/>
              </a:rPr>
              <a:t>Phẫu </a:t>
            </a:r>
            <a:r>
              <a:rPr lang="en-US" sz="3600" dirty="0" err="1">
                <a:latin typeface="Times New Roman" pitchFamily="18" charset="0"/>
                <a:cs typeface="Times New Roman" pitchFamily="18" charset="0"/>
              </a:rPr>
              <a:t>thuật</a:t>
            </a:r>
            <a:r>
              <a:rPr lang="en-US" sz="3600" dirty="0">
                <a:latin typeface="Times New Roman" pitchFamily="18" charset="0"/>
                <a:cs typeface="Times New Roman" pitchFamily="18" charset="0"/>
              </a:rPr>
              <a:t> STARR</a:t>
            </a:r>
            <a:br>
              <a:rPr lang="en-US" sz="3600" dirty="0">
                <a:latin typeface="Times New Roman" pitchFamily="18" charset="0"/>
                <a:cs typeface="Times New Roman" pitchFamily="18" charset="0"/>
              </a:rPr>
            </a:br>
            <a:endParaRPr lang="en-US" sz="3600" dirty="0">
              <a:latin typeface="Times New Roman" pitchFamily="18" charset="0"/>
              <a:cs typeface="Times New Roman" pitchFamily="18" charset="0"/>
            </a:endParaRPr>
          </a:p>
        </p:txBody>
      </p:sp>
      <p:sp>
        <p:nvSpPr>
          <p:cNvPr id="3" name="Content Placeholder 2"/>
          <p:cNvSpPr>
            <a:spLocks noGrp="1"/>
          </p:cNvSpPr>
          <p:nvPr>
            <p:ph idx="1"/>
          </p:nvPr>
        </p:nvSpPr>
        <p:spPr/>
        <p:txBody>
          <a:bodyPr>
            <a:normAutofit/>
          </a:bodyPr>
          <a:lstStyle/>
          <a:p>
            <a:r>
              <a:rPr lang="en-US" dirty="0" err="1">
                <a:latin typeface="Times New Roman" pitchFamily="18" charset="0"/>
                <a:cs typeface="Times New Roman" pitchFamily="18" charset="0"/>
              </a:rPr>
              <a:t>Tư</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thế</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người</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bệnh</a:t>
            </a:r>
            <a:r>
              <a:rPr lang="en-US" dirty="0">
                <a:latin typeface="Times New Roman" pitchFamily="18" charset="0"/>
                <a:cs typeface="Times New Roman" pitchFamily="18" charset="0"/>
              </a:rPr>
              <a:t>:</a:t>
            </a:r>
          </a:p>
          <a:p>
            <a:endParaRPr lang="en-US" dirty="0">
              <a:latin typeface="Times New Roman" pitchFamily="18" charset="0"/>
              <a:cs typeface="Times New Roman" pitchFamily="18" charset="0"/>
            </a:endParaRPr>
          </a:p>
        </p:txBody>
      </p:sp>
      <p:sp>
        <p:nvSpPr>
          <p:cNvPr id="205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37890" name="Picture 4" descr="h5"/>
          <p:cNvPicPr>
            <a:picLocks noChangeAspect="1" noChangeArrowheads="1"/>
          </p:cNvPicPr>
          <p:nvPr/>
        </p:nvPicPr>
        <p:blipFill>
          <a:blip r:embed="rId2" cstate="print"/>
          <a:srcRect/>
          <a:stretch>
            <a:fillRect/>
          </a:stretch>
        </p:blipFill>
        <p:spPr bwMode="auto">
          <a:xfrm>
            <a:off x="2133600" y="2590800"/>
            <a:ext cx="7452574" cy="2438400"/>
          </a:xfrm>
          <a:prstGeom prst="rect">
            <a:avLst/>
          </a:prstGeom>
          <a:noFill/>
          <a:ln w="9525">
            <a:noFill/>
            <a:miter lim="800000"/>
            <a:headEnd/>
            <a:tailEnd/>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81200" y="2133600"/>
            <a:ext cx="8229600" cy="3810000"/>
          </a:xfrm>
        </p:spPr>
        <p:txBody>
          <a:bodyPr>
            <a:normAutofit/>
          </a:bodyPr>
          <a:lstStyle/>
          <a:p>
            <a:r>
              <a:rPr lang="en-US" dirty="0" err="1">
                <a:latin typeface="Times New Roman" pitchFamily="18" charset="0"/>
                <a:cs typeface="Times New Roman" pitchFamily="18" charset="0"/>
              </a:rPr>
              <a:t>Dụng</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cụ</a:t>
            </a:r>
            <a:r>
              <a:rPr lang="en-US" dirty="0">
                <a:latin typeface="Times New Roman" pitchFamily="18" charset="0"/>
                <a:cs typeface="Times New Roman" pitchFamily="18" charset="0"/>
              </a:rPr>
              <a:t>:</a:t>
            </a:r>
          </a:p>
          <a:p>
            <a:endParaRPr lang="en-US" dirty="0">
              <a:latin typeface="Times New Roman" pitchFamily="18" charset="0"/>
              <a:cs typeface="Times New Roman" pitchFamily="18" charset="0"/>
            </a:endParaRPr>
          </a:p>
          <a:p>
            <a:endParaRPr lang="en-US" dirty="0">
              <a:latin typeface="Times New Roman" pitchFamily="18" charset="0"/>
              <a:cs typeface="Times New Roman" pitchFamily="18" charset="0"/>
            </a:endParaRPr>
          </a:p>
          <a:p>
            <a:endParaRPr lang="en-US" dirty="0">
              <a:latin typeface="Times New Roman" pitchFamily="18" charset="0"/>
              <a:cs typeface="Times New Roman" pitchFamily="18" charset="0"/>
            </a:endParaRPr>
          </a:p>
          <a:p>
            <a:pPr lvl="0" algn="just"/>
            <a:endParaRPr lang="en-US" dirty="0">
              <a:latin typeface="Times New Roman" pitchFamily="18" charset="0"/>
              <a:cs typeface="Times New Roman" pitchFamily="18" charset="0"/>
            </a:endParaRPr>
          </a:p>
          <a:p>
            <a:pPr lvl="0" algn="just"/>
            <a:endParaRPr lang="en-US" dirty="0">
              <a:latin typeface="Times New Roman" pitchFamily="18" charset="0"/>
              <a:cs typeface="Times New Roman" pitchFamily="18" charset="0"/>
            </a:endParaRPr>
          </a:p>
          <a:p>
            <a:pPr lvl="0" algn="just"/>
            <a:r>
              <a:rPr lang="en-US" dirty="0" err="1">
                <a:latin typeface="Times New Roman" pitchFamily="18" charset="0"/>
                <a:cs typeface="Times New Roman" pitchFamily="18" charset="0"/>
              </a:rPr>
              <a:t>Chỉ</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Prolene</a:t>
            </a:r>
            <a:r>
              <a:rPr lang="en-US" dirty="0">
                <a:latin typeface="Times New Roman" pitchFamily="18" charset="0"/>
                <a:cs typeface="Times New Roman" pitchFamily="18" charset="0"/>
              </a:rPr>
              <a:t> 00  hay </a:t>
            </a:r>
            <a:r>
              <a:rPr lang="en-US" dirty="0" err="1">
                <a:latin typeface="Times New Roman" pitchFamily="18" charset="0"/>
                <a:cs typeface="Times New Roman" pitchFamily="18" charset="0"/>
              </a:rPr>
              <a:t>Vicryl</a:t>
            </a:r>
            <a:r>
              <a:rPr lang="en-US" dirty="0">
                <a:latin typeface="Times New Roman" pitchFamily="18" charset="0"/>
                <a:cs typeface="Times New Roman" pitchFamily="18" charset="0"/>
              </a:rPr>
              <a:t> 0 </a:t>
            </a:r>
            <a:r>
              <a:rPr lang="en-US" dirty="0" err="1">
                <a:latin typeface="Times New Roman" pitchFamily="18" charset="0"/>
                <a:cs typeface="Times New Roman" pitchFamily="18" charset="0"/>
              </a:rPr>
              <a:t>để</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khâu</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túi</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sa</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trực</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tràng</a:t>
            </a:r>
            <a:r>
              <a:rPr lang="en-US" dirty="0">
                <a:latin typeface="Times New Roman" pitchFamily="18" charset="0"/>
                <a:cs typeface="Times New Roman" pitchFamily="18" charset="0"/>
              </a:rPr>
              <a:t>, </a:t>
            </a:r>
          </a:p>
        </p:txBody>
      </p:sp>
      <p:sp>
        <p:nvSpPr>
          <p:cNvPr id="205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38914" name="Picture 45" descr="HEM3348_a"/>
          <p:cNvPicPr>
            <a:picLocks noChangeAspect="1" noChangeArrowheads="1"/>
          </p:cNvPicPr>
          <p:nvPr/>
        </p:nvPicPr>
        <p:blipFill>
          <a:blip r:embed="rId2" cstate="print"/>
          <a:srcRect/>
          <a:stretch>
            <a:fillRect/>
          </a:stretch>
        </p:blipFill>
        <p:spPr bwMode="auto">
          <a:xfrm>
            <a:off x="4631635" y="1524000"/>
            <a:ext cx="5463982" cy="2971800"/>
          </a:xfrm>
          <a:prstGeom prst="rect">
            <a:avLst/>
          </a:prstGeom>
          <a:noFill/>
          <a:ln w="9525">
            <a:noFill/>
            <a:miter lim="800000"/>
            <a:headEnd/>
            <a:tailEnd/>
          </a:ln>
        </p:spPr>
      </p:pic>
      <p:sp>
        <p:nvSpPr>
          <p:cNvPr id="6" name="Title 1">
            <a:extLst>
              <a:ext uri="{FF2B5EF4-FFF2-40B4-BE49-F238E27FC236}">
                <a16:creationId xmlns:a16="http://schemas.microsoft.com/office/drawing/2014/main" id="{9061E223-FADA-4219-ABA0-712FCF222BBD}"/>
              </a:ext>
            </a:extLst>
          </p:cNvPr>
          <p:cNvSpPr txBox="1">
            <a:spLocks/>
          </p:cNvSpPr>
          <p:nvPr/>
        </p:nvSpPr>
        <p:spPr>
          <a:xfrm>
            <a:off x="1524001" y="76200"/>
            <a:ext cx="9144000" cy="1143000"/>
          </a:xfrm>
          <a:prstGeom prst="rect">
            <a:avLst/>
          </a:prstGeom>
        </p:spPr>
        <p:style>
          <a:lnRef idx="1">
            <a:schemeClr val="accent5"/>
          </a:lnRef>
          <a:fillRef idx="2">
            <a:schemeClr val="accent5"/>
          </a:fillRef>
          <a:effectRef idx="1">
            <a:schemeClr val="accent5"/>
          </a:effectRef>
          <a:fontRef idx="minor">
            <a:schemeClr val="dk1"/>
          </a:fontRef>
        </p:style>
        <p:txBody>
          <a:bodyPr vert="horz" rtlCol="0" anchor="ctr">
            <a:noAutofit/>
            <a:scene3d>
              <a:camera prst="orthographicFront"/>
              <a:lightRig rig="soft" dir="t"/>
            </a:scene3d>
            <a:sp3d prstMaterial="softEdge">
              <a:bevelT w="25400" h="25400"/>
            </a:sp3d>
          </a:bodyPr>
          <a:lstStyle>
            <a:lvl1pPr algn="l" rtl="0" eaLnBrk="1" latinLnBrk="0" hangingPunct="1">
              <a:spcBef>
                <a:spcPct val="0"/>
              </a:spcBef>
              <a:buNone/>
              <a:defRPr kumimoji="0" sz="4100" b="1" kern="1200">
                <a:solidFill>
                  <a:schemeClr val="dk1"/>
                </a:solidFill>
                <a:effectLst>
                  <a:outerShdw blurRad="31750" dist="25400" dir="5400000" algn="tl" rotWithShape="0">
                    <a:srgbClr val="000000">
                      <a:alpha val="25000"/>
                    </a:srgbClr>
                  </a:outerShdw>
                </a:effectLst>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extLst/>
          </a:lstStyle>
          <a:p>
            <a:br>
              <a:rPr lang="en-US" sz="3600">
                <a:latin typeface="Times New Roman" pitchFamily="18" charset="0"/>
                <a:cs typeface="Times New Roman" pitchFamily="18" charset="0"/>
              </a:rPr>
            </a:br>
            <a:r>
              <a:rPr lang="en-US" sz="3600">
                <a:latin typeface="Times New Roman" pitchFamily="18" charset="0"/>
                <a:cs typeface="Times New Roman" pitchFamily="18" charset="0"/>
              </a:rPr>
              <a:t>Kỹ thuật phẫu thuật : Phẫu thuật STARR</a:t>
            </a:r>
            <a:br>
              <a:rPr lang="en-US" sz="3600">
                <a:latin typeface="Times New Roman" pitchFamily="18" charset="0"/>
                <a:cs typeface="Times New Roman" pitchFamily="18" charset="0"/>
              </a:rPr>
            </a:br>
            <a:endParaRPr lang="en-US" sz="3600" dirty="0">
              <a:latin typeface="Times New Roman" pitchFamily="18" charset="0"/>
              <a:cs typeface="Times New Roman" pitchFamily="18"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447800" y="1166018"/>
            <a:ext cx="8991600" cy="4525963"/>
          </a:xfrm>
        </p:spPr>
        <p:txBody>
          <a:bodyPr/>
          <a:lstStyle/>
          <a:p>
            <a:pPr marL="624078" indent="-514350" algn="just">
              <a:lnSpc>
                <a:spcPct val="150000"/>
              </a:lnSpc>
              <a:buFont typeface="+mj-lt"/>
              <a:buAutoNum type="arabicPeriod"/>
            </a:pPr>
            <a:r>
              <a:rPr lang="en-US"/>
              <a:t>Biết được nguyên lý phẫu thuật STARR trong điều trị táo bón do bế tắc đường ra (ODS)</a:t>
            </a:r>
          </a:p>
          <a:p>
            <a:pPr marL="624078" indent="-514350" algn="just">
              <a:lnSpc>
                <a:spcPct val="150000"/>
              </a:lnSpc>
              <a:buFont typeface="+mj-lt"/>
              <a:buAutoNum type="arabicPeriod"/>
            </a:pPr>
            <a:r>
              <a:rPr lang="en-US"/>
              <a:t>Hiểu được chỉ định phẫu thuật </a:t>
            </a:r>
            <a:endParaRPr lang="vi-VN"/>
          </a:p>
          <a:p>
            <a:pPr marL="624078" indent="-514350" algn="just">
              <a:lnSpc>
                <a:spcPct val="150000"/>
              </a:lnSpc>
              <a:buFont typeface="+mj-lt"/>
              <a:buAutoNum type="arabicPeriod"/>
            </a:pPr>
            <a:r>
              <a:rPr lang="en-US"/>
              <a:t>Thực hành </a:t>
            </a:r>
            <a:r>
              <a:rPr lang="vi-VN"/>
              <a:t>đượ</a:t>
            </a:r>
            <a:r>
              <a:rPr lang="en-US"/>
              <a:t>c kỹ thuật phẫu thuật </a:t>
            </a:r>
          </a:p>
          <a:p>
            <a:pPr marL="624078" indent="-514350" algn="just">
              <a:lnSpc>
                <a:spcPct val="150000"/>
              </a:lnSpc>
              <a:buFont typeface="+mj-lt"/>
              <a:buAutoNum type="arabicPeriod"/>
            </a:pPr>
            <a:r>
              <a:rPr lang="en-US"/>
              <a:t>Biết </a:t>
            </a:r>
            <a:r>
              <a:rPr lang="vi-VN"/>
              <a:t>đượ</a:t>
            </a:r>
            <a:r>
              <a:rPr lang="en-US"/>
              <a:t>c các biến chứng sau phẫu thuật STARR</a:t>
            </a:r>
          </a:p>
        </p:txBody>
      </p:sp>
      <p:sp>
        <p:nvSpPr>
          <p:cNvPr id="3" name="Title 2"/>
          <p:cNvSpPr>
            <a:spLocks noGrp="1"/>
          </p:cNvSpPr>
          <p:nvPr>
            <p:ph type="title"/>
          </p:nvPr>
        </p:nvSpPr>
        <p:spPr>
          <a:xfrm>
            <a:off x="3810000" y="71110"/>
            <a:ext cx="6400800" cy="1143000"/>
          </a:xfrm>
        </p:spPr>
        <p:txBody>
          <a:bodyPr/>
          <a:lstStyle/>
          <a:p>
            <a:r>
              <a:rPr lang="en-US"/>
              <a:t>MỤC TIÊU </a:t>
            </a:r>
            <a:endParaRPr lang="vi-VN"/>
          </a:p>
        </p:txBody>
      </p:sp>
    </p:spTree>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41986"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41985" name="Object 1"/>
          <p:cNvGraphicFramePr>
            <a:graphicFrameLocks noChangeAspect="1"/>
          </p:cNvGraphicFramePr>
          <p:nvPr>
            <p:extLst>
              <p:ext uri="{D42A27DB-BD31-4B8C-83A1-F6EECF244321}">
                <p14:modId xmlns:p14="http://schemas.microsoft.com/office/powerpoint/2010/main" val="3572174808"/>
              </p:ext>
            </p:extLst>
          </p:nvPr>
        </p:nvGraphicFramePr>
        <p:xfrm>
          <a:off x="0" y="1371600"/>
          <a:ext cx="3679971" cy="3932517"/>
        </p:xfrm>
        <a:graphic>
          <a:graphicData uri="http://schemas.openxmlformats.org/presentationml/2006/ole">
            <mc:AlternateContent xmlns:mc="http://schemas.openxmlformats.org/markup-compatibility/2006">
              <mc:Choice xmlns:v="urn:schemas-microsoft-com:vml" Requires="v">
                <p:oleObj r:id="rId2" imgW="12801600" imgH="13716000" progId="">
                  <p:embed/>
                </p:oleObj>
              </mc:Choice>
              <mc:Fallback>
                <p:oleObj r:id="rId2" imgW="12801600" imgH="13716000" progId="">
                  <p:embed/>
                  <p:pic>
                    <p:nvPicPr>
                      <p:cNvPr id="41985" name="Object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371600"/>
                        <a:ext cx="3679971" cy="393251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41987" name="Picture 3" descr="DSC_0301"/>
          <p:cNvPicPr>
            <a:picLocks noChangeAspect="1" noChangeArrowheads="1"/>
          </p:cNvPicPr>
          <p:nvPr/>
        </p:nvPicPr>
        <p:blipFill>
          <a:blip r:embed="rId4" cstate="print"/>
          <a:srcRect/>
          <a:stretch>
            <a:fillRect/>
          </a:stretch>
        </p:blipFill>
        <p:spPr bwMode="auto">
          <a:xfrm>
            <a:off x="7772400" y="1331014"/>
            <a:ext cx="3595925" cy="3932517"/>
          </a:xfrm>
          <a:prstGeom prst="rect">
            <a:avLst/>
          </a:prstGeom>
          <a:noFill/>
          <a:ln w="9525">
            <a:noFill/>
            <a:miter lim="800000"/>
            <a:headEnd/>
            <a:tailEnd/>
          </a:ln>
        </p:spPr>
      </p:pic>
      <p:sp>
        <p:nvSpPr>
          <p:cNvPr id="9" name="Title 1">
            <a:extLst>
              <a:ext uri="{FF2B5EF4-FFF2-40B4-BE49-F238E27FC236}">
                <a16:creationId xmlns:a16="http://schemas.microsoft.com/office/drawing/2014/main" id="{54340A42-B795-4854-B229-8F2AA688AF87}"/>
              </a:ext>
            </a:extLst>
          </p:cNvPr>
          <p:cNvSpPr txBox="1">
            <a:spLocks/>
          </p:cNvSpPr>
          <p:nvPr/>
        </p:nvSpPr>
        <p:spPr>
          <a:xfrm>
            <a:off x="1524001" y="76200"/>
            <a:ext cx="9144000" cy="1143000"/>
          </a:xfrm>
          <a:prstGeom prst="rect">
            <a:avLst/>
          </a:prstGeom>
        </p:spPr>
        <p:style>
          <a:lnRef idx="1">
            <a:schemeClr val="accent5"/>
          </a:lnRef>
          <a:fillRef idx="2">
            <a:schemeClr val="accent5"/>
          </a:fillRef>
          <a:effectRef idx="1">
            <a:schemeClr val="accent5"/>
          </a:effectRef>
          <a:fontRef idx="minor">
            <a:schemeClr val="dk1"/>
          </a:fontRef>
        </p:style>
        <p:txBody>
          <a:bodyPr vert="horz" rtlCol="0" anchor="ctr">
            <a:noAutofit/>
            <a:scene3d>
              <a:camera prst="orthographicFront"/>
              <a:lightRig rig="soft" dir="t"/>
            </a:scene3d>
            <a:sp3d prstMaterial="softEdge">
              <a:bevelT w="25400" h="25400"/>
            </a:sp3d>
          </a:bodyPr>
          <a:lstStyle>
            <a:lvl1pPr algn="l" rtl="0" eaLnBrk="1" latinLnBrk="0" hangingPunct="1">
              <a:spcBef>
                <a:spcPct val="0"/>
              </a:spcBef>
              <a:buNone/>
              <a:defRPr kumimoji="0" sz="4100" b="1" kern="1200">
                <a:solidFill>
                  <a:schemeClr val="dk1"/>
                </a:solidFill>
                <a:effectLst>
                  <a:outerShdw blurRad="31750" dist="25400" dir="5400000" algn="tl" rotWithShape="0">
                    <a:srgbClr val="000000">
                      <a:alpha val="25000"/>
                    </a:srgbClr>
                  </a:outerShdw>
                </a:effectLst>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extLst/>
          </a:lstStyle>
          <a:p>
            <a:br>
              <a:rPr lang="en-US" sz="3600">
                <a:latin typeface="Times New Roman" pitchFamily="18" charset="0"/>
                <a:cs typeface="Times New Roman" pitchFamily="18" charset="0"/>
              </a:rPr>
            </a:br>
            <a:r>
              <a:rPr lang="en-US" sz="3600">
                <a:latin typeface="Times New Roman" pitchFamily="18" charset="0"/>
                <a:cs typeface="Times New Roman" pitchFamily="18" charset="0"/>
              </a:rPr>
              <a:t>Kỹ thuật phẫu thuật : Phẫu thuật STARR</a:t>
            </a:r>
            <a:br>
              <a:rPr lang="en-US" sz="3600">
                <a:latin typeface="Times New Roman" pitchFamily="18" charset="0"/>
                <a:cs typeface="Times New Roman" pitchFamily="18" charset="0"/>
              </a:rPr>
            </a:br>
            <a:endParaRPr lang="en-US" sz="3600" dirty="0">
              <a:latin typeface="Times New Roman" pitchFamily="18" charset="0"/>
              <a:cs typeface="Times New Roman" pitchFamily="18" charset="0"/>
            </a:endParaRPr>
          </a:p>
        </p:txBody>
      </p:sp>
      <p:pic>
        <p:nvPicPr>
          <p:cNvPr id="3" name="Picture 2" descr="A picture containing green, indoor, person&#10;&#10;Description automatically generated">
            <a:extLst>
              <a:ext uri="{FF2B5EF4-FFF2-40B4-BE49-F238E27FC236}">
                <a16:creationId xmlns:a16="http://schemas.microsoft.com/office/drawing/2014/main" id="{69FEF233-42D3-11D9-011D-F223BAFEDE9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038111" y="1351306"/>
            <a:ext cx="3376149" cy="3891932"/>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2" name="Picture 2" descr="DSC_0306"/>
          <p:cNvPicPr>
            <a:picLocks noGrp="1" noChangeAspect="1" noChangeArrowheads="1"/>
          </p:cNvPicPr>
          <p:nvPr>
            <p:ph idx="1"/>
          </p:nvPr>
        </p:nvPicPr>
        <p:blipFill>
          <a:blip r:embed="rId2" cstate="print"/>
          <a:srcRect/>
          <a:stretch>
            <a:fillRect/>
          </a:stretch>
        </p:blipFill>
        <p:spPr bwMode="auto">
          <a:xfrm>
            <a:off x="2918332" y="1828800"/>
            <a:ext cx="2568068" cy="4074668"/>
          </a:xfrm>
          <a:prstGeom prst="rect">
            <a:avLst/>
          </a:prstGeom>
          <a:noFill/>
          <a:ln w="9525">
            <a:noFill/>
            <a:miter lim="800000"/>
            <a:headEnd/>
            <a:tailEnd/>
          </a:ln>
        </p:spPr>
      </p:pic>
      <p:sp>
        <p:nvSpPr>
          <p:cNvPr id="205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40961" name="Picture 1" descr="DSC_0341"/>
          <p:cNvPicPr>
            <a:picLocks noChangeAspect="1" noChangeArrowheads="1"/>
          </p:cNvPicPr>
          <p:nvPr/>
        </p:nvPicPr>
        <p:blipFill>
          <a:blip r:embed="rId3" cstate="print"/>
          <a:srcRect/>
          <a:stretch>
            <a:fillRect/>
          </a:stretch>
        </p:blipFill>
        <p:spPr bwMode="auto">
          <a:xfrm>
            <a:off x="6553200" y="1816336"/>
            <a:ext cx="3124200" cy="4033012"/>
          </a:xfrm>
          <a:prstGeom prst="rect">
            <a:avLst/>
          </a:prstGeom>
          <a:noFill/>
          <a:ln w="9525">
            <a:noFill/>
            <a:miter lim="800000"/>
            <a:headEnd/>
            <a:tailEnd/>
          </a:ln>
        </p:spPr>
      </p:pic>
      <p:sp>
        <p:nvSpPr>
          <p:cNvPr id="6" name="Title 1">
            <a:extLst>
              <a:ext uri="{FF2B5EF4-FFF2-40B4-BE49-F238E27FC236}">
                <a16:creationId xmlns:a16="http://schemas.microsoft.com/office/drawing/2014/main" id="{412D9A35-E72D-4D23-8978-73CC61B9BA62}"/>
              </a:ext>
            </a:extLst>
          </p:cNvPr>
          <p:cNvSpPr txBox="1">
            <a:spLocks/>
          </p:cNvSpPr>
          <p:nvPr/>
        </p:nvSpPr>
        <p:spPr>
          <a:xfrm>
            <a:off x="1524001" y="76200"/>
            <a:ext cx="9144000" cy="1143000"/>
          </a:xfrm>
          <a:prstGeom prst="rect">
            <a:avLst/>
          </a:prstGeom>
        </p:spPr>
        <p:style>
          <a:lnRef idx="1">
            <a:schemeClr val="accent5"/>
          </a:lnRef>
          <a:fillRef idx="2">
            <a:schemeClr val="accent5"/>
          </a:fillRef>
          <a:effectRef idx="1">
            <a:schemeClr val="accent5"/>
          </a:effectRef>
          <a:fontRef idx="minor">
            <a:schemeClr val="dk1"/>
          </a:fontRef>
        </p:style>
        <p:txBody>
          <a:bodyPr vert="horz" rtlCol="0" anchor="ctr">
            <a:noAutofit/>
            <a:scene3d>
              <a:camera prst="orthographicFront"/>
              <a:lightRig rig="soft" dir="t"/>
            </a:scene3d>
            <a:sp3d prstMaterial="softEdge">
              <a:bevelT w="25400" h="25400"/>
            </a:sp3d>
          </a:bodyPr>
          <a:lstStyle>
            <a:lvl1pPr algn="l" rtl="0" eaLnBrk="1" latinLnBrk="0" hangingPunct="1">
              <a:spcBef>
                <a:spcPct val="0"/>
              </a:spcBef>
              <a:buNone/>
              <a:defRPr kumimoji="0" sz="4100" b="1" kern="1200">
                <a:solidFill>
                  <a:schemeClr val="dk1"/>
                </a:solidFill>
                <a:effectLst>
                  <a:outerShdw blurRad="31750" dist="25400" dir="5400000" algn="tl" rotWithShape="0">
                    <a:srgbClr val="000000">
                      <a:alpha val="25000"/>
                    </a:srgbClr>
                  </a:outerShdw>
                </a:effectLst>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extLst/>
          </a:lstStyle>
          <a:p>
            <a:br>
              <a:rPr lang="en-US" sz="3600">
                <a:latin typeface="Times New Roman" pitchFamily="18" charset="0"/>
                <a:cs typeface="Times New Roman" pitchFamily="18" charset="0"/>
              </a:rPr>
            </a:br>
            <a:r>
              <a:rPr lang="en-US" sz="3600">
                <a:latin typeface="Times New Roman" pitchFamily="18" charset="0"/>
                <a:cs typeface="Times New Roman" pitchFamily="18" charset="0"/>
              </a:rPr>
              <a:t>Kỹ thuật phẫu thuật : Phẫu thuật STARR</a:t>
            </a:r>
            <a:br>
              <a:rPr lang="en-US" sz="3600">
                <a:latin typeface="Times New Roman" pitchFamily="18" charset="0"/>
                <a:cs typeface="Times New Roman" pitchFamily="18" charset="0"/>
              </a:rPr>
            </a:br>
            <a:endParaRPr lang="en-US" sz="3600" dirty="0">
              <a:latin typeface="Times New Roman" pitchFamily="18" charset="0"/>
              <a:cs typeface="Times New Roman" pitchFamily="18"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7" name="Picture 1" descr="DSC_0355"/>
          <p:cNvPicPr>
            <a:picLocks noGrp="1" noChangeAspect="1" noChangeArrowheads="1"/>
          </p:cNvPicPr>
          <p:nvPr>
            <p:ph idx="1"/>
          </p:nvPr>
        </p:nvPicPr>
        <p:blipFill>
          <a:blip r:embed="rId2" cstate="print"/>
          <a:srcRect/>
          <a:stretch>
            <a:fillRect/>
          </a:stretch>
        </p:blipFill>
        <p:spPr bwMode="auto">
          <a:xfrm>
            <a:off x="2786270" y="1828800"/>
            <a:ext cx="2809461" cy="4038600"/>
          </a:xfrm>
          <a:prstGeom prst="rect">
            <a:avLst/>
          </a:prstGeom>
          <a:noFill/>
          <a:ln w="9525">
            <a:noFill/>
            <a:miter lim="800000"/>
            <a:headEnd/>
            <a:tailEnd/>
          </a:ln>
        </p:spPr>
      </p:pic>
      <p:sp>
        <p:nvSpPr>
          <p:cNvPr id="205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39938" name="Picture 2" descr="DSC_0360"/>
          <p:cNvPicPr>
            <a:picLocks noChangeAspect="1" noChangeArrowheads="1"/>
          </p:cNvPicPr>
          <p:nvPr/>
        </p:nvPicPr>
        <p:blipFill>
          <a:blip r:embed="rId3" cstate="print"/>
          <a:srcRect/>
          <a:stretch>
            <a:fillRect/>
          </a:stretch>
        </p:blipFill>
        <p:spPr bwMode="auto">
          <a:xfrm>
            <a:off x="5791201" y="1795498"/>
            <a:ext cx="4545533" cy="4071903"/>
          </a:xfrm>
          <a:prstGeom prst="rect">
            <a:avLst/>
          </a:prstGeom>
          <a:noFill/>
          <a:ln w="9525">
            <a:noFill/>
            <a:miter lim="800000"/>
            <a:headEnd/>
            <a:tailEnd/>
          </a:ln>
        </p:spPr>
      </p:pic>
      <p:sp>
        <p:nvSpPr>
          <p:cNvPr id="6" name="Title 1">
            <a:extLst>
              <a:ext uri="{FF2B5EF4-FFF2-40B4-BE49-F238E27FC236}">
                <a16:creationId xmlns:a16="http://schemas.microsoft.com/office/drawing/2014/main" id="{B63CC97D-C864-444B-950B-58E8FDAF79E2}"/>
              </a:ext>
            </a:extLst>
          </p:cNvPr>
          <p:cNvSpPr txBox="1">
            <a:spLocks/>
          </p:cNvSpPr>
          <p:nvPr/>
        </p:nvSpPr>
        <p:spPr>
          <a:xfrm>
            <a:off x="1524001" y="76200"/>
            <a:ext cx="9144000" cy="1143000"/>
          </a:xfrm>
          <a:prstGeom prst="rect">
            <a:avLst/>
          </a:prstGeom>
        </p:spPr>
        <p:style>
          <a:lnRef idx="1">
            <a:schemeClr val="accent5"/>
          </a:lnRef>
          <a:fillRef idx="2">
            <a:schemeClr val="accent5"/>
          </a:fillRef>
          <a:effectRef idx="1">
            <a:schemeClr val="accent5"/>
          </a:effectRef>
          <a:fontRef idx="minor">
            <a:schemeClr val="dk1"/>
          </a:fontRef>
        </p:style>
        <p:txBody>
          <a:bodyPr vert="horz" rtlCol="0" anchor="ctr">
            <a:noAutofit/>
            <a:scene3d>
              <a:camera prst="orthographicFront"/>
              <a:lightRig rig="soft" dir="t"/>
            </a:scene3d>
            <a:sp3d prstMaterial="softEdge">
              <a:bevelT w="25400" h="25400"/>
            </a:sp3d>
          </a:bodyPr>
          <a:lstStyle>
            <a:lvl1pPr algn="l" rtl="0" eaLnBrk="1" latinLnBrk="0" hangingPunct="1">
              <a:spcBef>
                <a:spcPct val="0"/>
              </a:spcBef>
              <a:buNone/>
              <a:defRPr kumimoji="0" sz="4100" b="1" kern="1200">
                <a:solidFill>
                  <a:schemeClr val="dk1"/>
                </a:solidFill>
                <a:effectLst>
                  <a:outerShdw blurRad="31750" dist="25400" dir="5400000" algn="tl" rotWithShape="0">
                    <a:srgbClr val="000000">
                      <a:alpha val="25000"/>
                    </a:srgbClr>
                  </a:outerShdw>
                </a:effectLst>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extLst/>
          </a:lstStyle>
          <a:p>
            <a:br>
              <a:rPr lang="en-US" sz="3600">
                <a:latin typeface="Times New Roman" pitchFamily="18" charset="0"/>
                <a:cs typeface="Times New Roman" pitchFamily="18" charset="0"/>
              </a:rPr>
            </a:br>
            <a:r>
              <a:rPr lang="en-US" sz="3600">
                <a:latin typeface="Times New Roman" pitchFamily="18" charset="0"/>
                <a:cs typeface="Times New Roman" pitchFamily="18" charset="0"/>
              </a:rPr>
              <a:t>Kỹ thuật phẫu thuật : Phẫu thuật STARR</a:t>
            </a:r>
            <a:br>
              <a:rPr lang="en-US" sz="3600">
                <a:latin typeface="Times New Roman" pitchFamily="18" charset="0"/>
                <a:cs typeface="Times New Roman" pitchFamily="18" charset="0"/>
              </a:rPr>
            </a:br>
            <a:endParaRPr lang="en-US" sz="3600" dirty="0">
              <a:latin typeface="Times New Roman" pitchFamily="18" charset="0"/>
              <a:cs typeface="Times New Roman" pitchFamily="18"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 y="0"/>
            <a:ext cx="3870960" cy="639762"/>
          </a:xfrm>
        </p:spPr>
        <p:txBody>
          <a:bodyPr>
            <a:normAutofit fontScale="90000"/>
          </a:bodyPr>
          <a:lstStyle/>
          <a:p>
            <a:r>
              <a:rPr lang="en-US"/>
              <a:t>Kỹ thuật (video) </a:t>
            </a:r>
          </a:p>
        </p:txBody>
      </p:sp>
      <p:pic>
        <p:nvPicPr>
          <p:cNvPr id="5" name="STARR-HEM 2013.wmv">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3733799" y="0"/>
            <a:ext cx="8417529" cy="6477000"/>
          </a:xfrm>
        </p:spPr>
      </p:pic>
      <p:sp>
        <p:nvSpPr>
          <p:cNvPr id="4" name="Slide Number Placeholder 3"/>
          <p:cNvSpPr>
            <a:spLocks noGrp="1"/>
          </p:cNvSpPr>
          <p:nvPr>
            <p:ph type="sldNum" sz="quarter" idx="12"/>
          </p:nvPr>
        </p:nvSpPr>
        <p:spPr/>
        <p:txBody>
          <a:bodyPr/>
          <a:lstStyle/>
          <a:p>
            <a:pPr>
              <a:defRPr/>
            </a:pPr>
            <a:fld id="{F6D6361F-6426-4B9F-88EF-6904908C0F70}" type="slidenum">
              <a:rPr lang="en-US" smtClean="0"/>
              <a:pPr>
                <a:defRPr/>
              </a:pPr>
              <a:t>23</a:t>
            </a:fld>
            <a:endParaRPr lang="en-US"/>
          </a:p>
        </p:txBody>
      </p:sp>
    </p:spTree>
    <p:extLst>
      <p:ext uri="{BB962C8B-B14F-4D97-AF65-F5344CB8AC3E}">
        <p14:creationId xmlns:p14="http://schemas.microsoft.com/office/powerpoint/2010/main" val="2889301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33400" y="1772"/>
            <a:ext cx="10972800" cy="1143000"/>
          </a:xfrm>
        </p:spPr>
        <p:txBody>
          <a:bodyPr/>
          <a:lstStyle/>
          <a:p>
            <a:r>
              <a:rPr lang="vi-VN"/>
              <a:t>KẾT QUẢ</a:t>
            </a:r>
            <a:r>
              <a:rPr lang="en-US"/>
              <a:t> THEO Y VĂN</a:t>
            </a:r>
            <a:endParaRPr lang="vi-VN"/>
          </a:p>
        </p:txBody>
      </p:sp>
      <p:pic>
        <p:nvPicPr>
          <p:cNvPr id="7" name="Content Placeholder 6">
            <a:extLst>
              <a:ext uri="{FF2B5EF4-FFF2-40B4-BE49-F238E27FC236}">
                <a16:creationId xmlns:a16="http://schemas.microsoft.com/office/drawing/2014/main" id="{EECD5681-FCA5-4613-98E8-FF68C0B5B4B5}"/>
              </a:ext>
            </a:extLst>
          </p:cNvPr>
          <p:cNvPicPr>
            <a:picLocks noGrp="1" noChangeAspect="1"/>
          </p:cNvPicPr>
          <p:nvPr>
            <p:ph idx="1"/>
          </p:nvPr>
        </p:nvPicPr>
        <p:blipFill>
          <a:blip r:embed="rId2"/>
          <a:stretch>
            <a:fillRect/>
          </a:stretch>
        </p:blipFill>
        <p:spPr>
          <a:xfrm>
            <a:off x="-5316" y="1119963"/>
            <a:ext cx="7885958" cy="5715000"/>
          </a:xfrm>
        </p:spPr>
      </p:pic>
      <p:sp>
        <p:nvSpPr>
          <p:cNvPr id="8" name="TextBox 7">
            <a:extLst>
              <a:ext uri="{FF2B5EF4-FFF2-40B4-BE49-F238E27FC236}">
                <a16:creationId xmlns:a16="http://schemas.microsoft.com/office/drawing/2014/main" id="{27B50F3F-F11B-4857-A00D-CC93A090161D}"/>
              </a:ext>
            </a:extLst>
          </p:cNvPr>
          <p:cNvSpPr txBox="1"/>
          <p:nvPr/>
        </p:nvSpPr>
        <p:spPr>
          <a:xfrm>
            <a:off x="8763000" y="5181600"/>
            <a:ext cx="3048000" cy="1384995"/>
          </a:xfrm>
          <a:prstGeom prst="rect">
            <a:avLst/>
          </a:prstGeom>
          <a:noFill/>
        </p:spPr>
        <p:txBody>
          <a:bodyPr wrap="square" rtlCol="0">
            <a:spAutoFit/>
          </a:bodyPr>
          <a:lstStyle/>
          <a:p>
            <a:r>
              <a:rPr lang="en-US" sz="1200"/>
              <a:t>Ripamonti L, Guttadauro A, Lo Bianco G, Rennis M, Maternini M, Cioffi G, Chiarelli M, De Simone M, Cioffi U, Gabrielli F. Stapled Transanal Rectal Resection (Starr) in the Treatment of Obstructed Defecation: A Systematic Review. Front Surg2022;9:790287</a:t>
            </a:r>
          </a:p>
        </p:txBody>
      </p:sp>
    </p:spTree>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AEE64184-27DA-4121-B0CE-E821B694996E}"/>
              </a:ext>
            </a:extLst>
          </p:cNvPr>
          <p:cNvPicPr>
            <a:picLocks noGrp="1" noChangeAspect="1"/>
          </p:cNvPicPr>
          <p:nvPr>
            <p:ph idx="1"/>
          </p:nvPr>
        </p:nvPicPr>
        <p:blipFill>
          <a:blip r:embed="rId2"/>
          <a:stretch>
            <a:fillRect/>
          </a:stretch>
        </p:blipFill>
        <p:spPr>
          <a:xfrm>
            <a:off x="4338118" y="1371600"/>
            <a:ext cx="7677650" cy="5458047"/>
          </a:xfrm>
        </p:spPr>
      </p:pic>
      <p:pic>
        <p:nvPicPr>
          <p:cNvPr id="10" name="Picture 9">
            <a:extLst>
              <a:ext uri="{FF2B5EF4-FFF2-40B4-BE49-F238E27FC236}">
                <a16:creationId xmlns:a16="http://schemas.microsoft.com/office/drawing/2014/main" id="{DD5BE657-CB88-4B47-AF52-11CDEE953A05}"/>
              </a:ext>
            </a:extLst>
          </p:cNvPr>
          <p:cNvPicPr>
            <a:picLocks noChangeAspect="1"/>
          </p:cNvPicPr>
          <p:nvPr/>
        </p:nvPicPr>
        <p:blipFill>
          <a:blip r:embed="rId3"/>
          <a:stretch>
            <a:fillRect/>
          </a:stretch>
        </p:blipFill>
        <p:spPr>
          <a:xfrm>
            <a:off x="-1675" y="-5316"/>
            <a:ext cx="4165814" cy="1828894"/>
          </a:xfrm>
          <a:prstGeom prst="rect">
            <a:avLst/>
          </a:prstGeom>
        </p:spPr>
      </p:pic>
    </p:spTree>
    <p:extLst>
      <p:ext uri="{BB962C8B-B14F-4D97-AF65-F5344CB8AC3E}">
        <p14:creationId xmlns:p14="http://schemas.microsoft.com/office/powerpoint/2010/main" val="4072264281"/>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33400" y="1772"/>
            <a:ext cx="990600" cy="379228"/>
          </a:xfrm>
        </p:spPr>
        <p:txBody>
          <a:bodyPr>
            <a:normAutofit/>
          </a:bodyPr>
          <a:lstStyle/>
          <a:p>
            <a:r>
              <a:rPr lang="vi-VN" sz="1400"/>
              <a:t>KẾT QUẢ</a:t>
            </a:r>
          </a:p>
        </p:txBody>
      </p:sp>
      <p:pic>
        <p:nvPicPr>
          <p:cNvPr id="4" name="Picture 3">
            <a:extLst>
              <a:ext uri="{FF2B5EF4-FFF2-40B4-BE49-F238E27FC236}">
                <a16:creationId xmlns:a16="http://schemas.microsoft.com/office/drawing/2014/main" id="{10534D8F-846E-4694-A92E-6CA7F446115B}"/>
              </a:ext>
            </a:extLst>
          </p:cNvPr>
          <p:cNvPicPr>
            <a:picLocks noChangeAspect="1"/>
          </p:cNvPicPr>
          <p:nvPr/>
        </p:nvPicPr>
        <p:blipFill>
          <a:blip r:embed="rId2"/>
          <a:stretch>
            <a:fillRect/>
          </a:stretch>
        </p:blipFill>
        <p:spPr>
          <a:xfrm>
            <a:off x="1371599" y="573272"/>
            <a:ext cx="9874865" cy="6282956"/>
          </a:xfrm>
          <a:prstGeom prst="rect">
            <a:avLst/>
          </a:prstGeom>
        </p:spPr>
      </p:pic>
    </p:spTree>
    <p:extLst>
      <p:ext uri="{BB962C8B-B14F-4D97-AF65-F5344CB8AC3E}">
        <p14:creationId xmlns:p14="http://schemas.microsoft.com/office/powerpoint/2010/main" val="2350132552"/>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33400" y="1772"/>
            <a:ext cx="10972800" cy="1143000"/>
          </a:xfrm>
        </p:spPr>
        <p:txBody>
          <a:bodyPr/>
          <a:lstStyle/>
          <a:p>
            <a:r>
              <a:rPr lang="en-US"/>
              <a:t>BIẾN CHỨNG SAU MỔ</a:t>
            </a:r>
            <a:endParaRPr lang="vi-VN"/>
          </a:p>
        </p:txBody>
      </p:sp>
      <p:sp>
        <p:nvSpPr>
          <p:cNvPr id="8" name="TextBox 7">
            <a:extLst>
              <a:ext uri="{FF2B5EF4-FFF2-40B4-BE49-F238E27FC236}">
                <a16:creationId xmlns:a16="http://schemas.microsoft.com/office/drawing/2014/main" id="{27B50F3F-F11B-4857-A00D-CC93A090161D}"/>
              </a:ext>
            </a:extLst>
          </p:cNvPr>
          <p:cNvSpPr txBox="1"/>
          <p:nvPr/>
        </p:nvSpPr>
        <p:spPr>
          <a:xfrm>
            <a:off x="8915400" y="3810000"/>
            <a:ext cx="3048000" cy="2862322"/>
          </a:xfrm>
          <a:prstGeom prst="rect">
            <a:avLst/>
          </a:prstGeom>
          <a:noFill/>
        </p:spPr>
        <p:txBody>
          <a:bodyPr wrap="square" rtlCol="0">
            <a:spAutoFit/>
          </a:bodyPr>
          <a:lstStyle/>
          <a:p>
            <a:r>
              <a:rPr lang="en-US" sz="1800"/>
              <a:t>Ripamonti L, Guttadauro A, Lo Bianco G, Rennis M, Maternini M, Cioffi G, Chiarelli M, De Simone M, Cioffi U, Gabrielli F. Stapled Transanal Rectal Resection (Starr) in the Treatment of Obstructed Defecation: A Systematic Review. Front Surg2022;9:790287</a:t>
            </a:r>
            <a:endParaRPr lang="en-US"/>
          </a:p>
        </p:txBody>
      </p:sp>
      <p:pic>
        <p:nvPicPr>
          <p:cNvPr id="6" name="Picture 5">
            <a:extLst>
              <a:ext uri="{FF2B5EF4-FFF2-40B4-BE49-F238E27FC236}">
                <a16:creationId xmlns:a16="http://schemas.microsoft.com/office/drawing/2014/main" id="{AC8745FB-BC8A-47D6-9782-8818BDF231D3}"/>
              </a:ext>
            </a:extLst>
          </p:cNvPr>
          <p:cNvPicPr>
            <a:picLocks noChangeAspect="1"/>
          </p:cNvPicPr>
          <p:nvPr/>
        </p:nvPicPr>
        <p:blipFill>
          <a:blip r:embed="rId2"/>
          <a:stretch>
            <a:fillRect/>
          </a:stretch>
        </p:blipFill>
        <p:spPr>
          <a:xfrm>
            <a:off x="629618" y="1127051"/>
            <a:ext cx="8285782" cy="2590800"/>
          </a:xfrm>
          <a:prstGeom prst="rect">
            <a:avLst/>
          </a:prstGeom>
        </p:spPr>
      </p:pic>
      <p:sp>
        <p:nvSpPr>
          <p:cNvPr id="2" name="TextBox 1">
            <a:extLst>
              <a:ext uri="{FF2B5EF4-FFF2-40B4-BE49-F238E27FC236}">
                <a16:creationId xmlns:a16="http://schemas.microsoft.com/office/drawing/2014/main" id="{29521056-D24E-E680-9D11-97CAC2D74B36}"/>
              </a:ext>
            </a:extLst>
          </p:cNvPr>
          <p:cNvSpPr txBox="1"/>
          <p:nvPr/>
        </p:nvSpPr>
        <p:spPr>
          <a:xfrm>
            <a:off x="939800" y="4038600"/>
            <a:ext cx="7670800" cy="1200329"/>
          </a:xfrm>
          <a:prstGeom prst="rect">
            <a:avLst/>
          </a:prstGeom>
          <a:noFill/>
        </p:spPr>
        <p:txBody>
          <a:bodyPr wrap="square" rtlCol="0">
            <a:spAutoFit/>
          </a:bodyPr>
          <a:lstStyle/>
          <a:p>
            <a:r>
              <a:rPr lang="en-US"/>
              <a:t>Biến chứng th</a:t>
            </a:r>
            <a:r>
              <a:rPr lang="vi-VN"/>
              <a:t>ườn</a:t>
            </a:r>
            <a:r>
              <a:rPr lang="en-US"/>
              <a:t>g gặp nhất là đi cầu gấp </a:t>
            </a:r>
          </a:p>
          <a:p>
            <a:r>
              <a:rPr lang="en-US"/>
              <a:t>Các biến chứng khác bao gồm: đau, chảy máu, mót rặn, bí tiểu</a:t>
            </a:r>
          </a:p>
          <a:p>
            <a:r>
              <a:rPr lang="en-US"/>
              <a:t>Các biến chứng nguy hiểm: bục </a:t>
            </a:r>
            <a:r>
              <a:rPr lang="vi-VN"/>
              <a:t>đườn</a:t>
            </a:r>
            <a:r>
              <a:rPr lang="en-US"/>
              <a:t>g khâu bấm, thủng âm đạo và u hạt </a:t>
            </a:r>
            <a:r>
              <a:rPr lang="vi-VN"/>
              <a:t>đườn</a:t>
            </a:r>
            <a:r>
              <a:rPr lang="en-US"/>
              <a:t>g khâu bấm hiếm gặp </a:t>
            </a:r>
          </a:p>
        </p:txBody>
      </p:sp>
    </p:spTree>
    <p:extLst>
      <p:ext uri="{BB962C8B-B14F-4D97-AF65-F5344CB8AC3E}">
        <p14:creationId xmlns:p14="http://schemas.microsoft.com/office/powerpoint/2010/main" val="3902975831"/>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33400" y="1772"/>
            <a:ext cx="990600" cy="379228"/>
          </a:xfrm>
        </p:spPr>
        <p:txBody>
          <a:bodyPr>
            <a:normAutofit/>
          </a:bodyPr>
          <a:lstStyle/>
          <a:p>
            <a:r>
              <a:rPr lang="vi-VN" sz="1400"/>
              <a:t>KẾT QUẢ</a:t>
            </a:r>
          </a:p>
        </p:txBody>
      </p:sp>
      <p:pic>
        <p:nvPicPr>
          <p:cNvPr id="5" name="Picture 4">
            <a:extLst>
              <a:ext uri="{FF2B5EF4-FFF2-40B4-BE49-F238E27FC236}">
                <a16:creationId xmlns:a16="http://schemas.microsoft.com/office/drawing/2014/main" id="{A5C2C38F-9792-4D5B-ACF9-BB68B3DBBA1E}"/>
              </a:ext>
            </a:extLst>
          </p:cNvPr>
          <p:cNvPicPr>
            <a:picLocks noChangeAspect="1"/>
          </p:cNvPicPr>
          <p:nvPr/>
        </p:nvPicPr>
        <p:blipFill>
          <a:blip r:embed="rId2"/>
          <a:stretch>
            <a:fillRect/>
          </a:stretch>
        </p:blipFill>
        <p:spPr>
          <a:xfrm>
            <a:off x="529856" y="380999"/>
            <a:ext cx="11281144" cy="6313091"/>
          </a:xfrm>
          <a:prstGeom prst="rect">
            <a:avLst/>
          </a:prstGeom>
        </p:spPr>
      </p:pic>
    </p:spTree>
    <p:extLst>
      <p:ext uri="{BB962C8B-B14F-4D97-AF65-F5344CB8AC3E}">
        <p14:creationId xmlns:p14="http://schemas.microsoft.com/office/powerpoint/2010/main" val="2778279882"/>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33400" y="1772"/>
            <a:ext cx="990600" cy="379228"/>
          </a:xfrm>
        </p:spPr>
        <p:txBody>
          <a:bodyPr>
            <a:normAutofit/>
          </a:bodyPr>
          <a:lstStyle/>
          <a:p>
            <a:r>
              <a:rPr lang="vi-VN" sz="1400"/>
              <a:t>KẾT QUẢ</a:t>
            </a:r>
          </a:p>
        </p:txBody>
      </p:sp>
      <p:pic>
        <p:nvPicPr>
          <p:cNvPr id="5" name="Picture 4">
            <a:extLst>
              <a:ext uri="{FF2B5EF4-FFF2-40B4-BE49-F238E27FC236}">
                <a16:creationId xmlns:a16="http://schemas.microsoft.com/office/drawing/2014/main" id="{3AEB1314-3A36-4E31-92B9-15A71610FAF4}"/>
              </a:ext>
            </a:extLst>
          </p:cNvPr>
          <p:cNvPicPr>
            <a:picLocks noChangeAspect="1"/>
          </p:cNvPicPr>
          <p:nvPr/>
        </p:nvPicPr>
        <p:blipFill>
          <a:blip r:embed="rId2"/>
          <a:stretch>
            <a:fillRect/>
          </a:stretch>
        </p:blipFill>
        <p:spPr>
          <a:xfrm>
            <a:off x="-34456" y="609600"/>
            <a:ext cx="11924968" cy="4800600"/>
          </a:xfrm>
          <a:prstGeom prst="rect">
            <a:avLst/>
          </a:prstGeom>
        </p:spPr>
      </p:pic>
    </p:spTree>
    <p:extLst>
      <p:ext uri="{BB962C8B-B14F-4D97-AF65-F5344CB8AC3E}">
        <p14:creationId xmlns:p14="http://schemas.microsoft.com/office/powerpoint/2010/main" val="3797192018"/>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429000" y="3124200"/>
            <a:ext cx="8229600" cy="3557588"/>
          </a:xfrm>
        </p:spPr>
        <p:txBody>
          <a:bodyPr>
            <a:normAutofit fontScale="62500" lnSpcReduction="20000"/>
          </a:bodyPr>
          <a:lstStyle/>
          <a:p>
            <a:pPr algn="just">
              <a:lnSpc>
                <a:spcPct val="150000"/>
              </a:lnSpc>
            </a:pPr>
            <a:r>
              <a:rPr lang="en-US" sz="3200"/>
              <a:t>Táo bón </a:t>
            </a:r>
            <a:r>
              <a:rPr lang="vi-VN" sz="3200"/>
              <a:t>đượ</a:t>
            </a:r>
            <a:r>
              <a:rPr lang="en-US" sz="3200"/>
              <a:t>c phân chia thành:</a:t>
            </a:r>
          </a:p>
          <a:p>
            <a:pPr lvl="1" algn="just">
              <a:lnSpc>
                <a:spcPct val="150000"/>
              </a:lnSpc>
            </a:pPr>
            <a:r>
              <a:rPr lang="en-US" sz="3000">
                <a:solidFill>
                  <a:srgbClr val="FF0000"/>
                </a:solidFill>
              </a:rPr>
              <a:t>Táo bón nguyên phát (primary or functional)</a:t>
            </a:r>
          </a:p>
          <a:p>
            <a:pPr lvl="1" algn="just">
              <a:lnSpc>
                <a:spcPct val="150000"/>
              </a:lnSpc>
            </a:pPr>
            <a:r>
              <a:rPr lang="en-US" sz="3000">
                <a:solidFill>
                  <a:srgbClr val="FF0000"/>
                </a:solidFill>
              </a:rPr>
              <a:t>Táo bón thứ phát (secondary or organic)  </a:t>
            </a:r>
          </a:p>
          <a:p>
            <a:pPr algn="just">
              <a:lnSpc>
                <a:spcPct val="150000"/>
              </a:lnSpc>
            </a:pPr>
            <a:r>
              <a:rPr lang="en-US" sz="3200"/>
              <a:t>Trong táo bón nguyên phát, tùy theo thời gian vận động đại tràng </a:t>
            </a:r>
            <a:r>
              <a:rPr lang="vi-VN" sz="3200"/>
              <a:t>đượ</a:t>
            </a:r>
            <a:r>
              <a:rPr lang="en-US" sz="3200"/>
              <a:t>c chia thành: </a:t>
            </a:r>
          </a:p>
          <a:p>
            <a:pPr marL="880110" lvl="1" indent="-514350">
              <a:buFont typeface="+mj-lt"/>
              <a:buAutoNum type="arabicPeriod"/>
            </a:pPr>
            <a:r>
              <a:rPr lang="en-US" sz="3000"/>
              <a:t>Thời gian vận động đại tràng b</a:t>
            </a:r>
            <a:r>
              <a:rPr lang="vi-VN" sz="3000"/>
              <a:t>ình thường</a:t>
            </a:r>
            <a:r>
              <a:rPr lang="en-US" sz="3000"/>
              <a:t> 		</a:t>
            </a:r>
            <a:r>
              <a:rPr lang="en-US" sz="3000">
                <a:solidFill>
                  <a:schemeClr val="bg2">
                    <a:lumMod val="50000"/>
                  </a:schemeClr>
                </a:solidFill>
              </a:rPr>
              <a:t>59%- 68%</a:t>
            </a:r>
          </a:p>
          <a:p>
            <a:pPr marL="880110" lvl="1" indent="-514350">
              <a:buFont typeface="+mj-lt"/>
              <a:buAutoNum type="arabicPeriod"/>
            </a:pPr>
            <a:r>
              <a:rPr lang="en-US" sz="3200"/>
              <a:t>Táo bón do bế tắc </a:t>
            </a:r>
            <a:r>
              <a:rPr lang="vi-VN" sz="3200"/>
              <a:t>đườn</a:t>
            </a:r>
            <a:r>
              <a:rPr lang="en-US" sz="3200"/>
              <a:t>g ra 			</a:t>
            </a:r>
            <a:r>
              <a:rPr lang="en-US" sz="3200">
                <a:solidFill>
                  <a:schemeClr val="bg2">
                    <a:lumMod val="50000"/>
                  </a:schemeClr>
                </a:solidFill>
              </a:rPr>
              <a:t>25%- 27%</a:t>
            </a:r>
          </a:p>
          <a:p>
            <a:pPr marL="880110" lvl="1" indent="-514350">
              <a:buFont typeface="+mj-lt"/>
              <a:buAutoNum type="arabicPeriod"/>
            </a:pPr>
            <a:r>
              <a:rPr lang="en-US" sz="3200"/>
              <a:t>Thời gian vận động đại tràng chậm (đờ đại tràng) </a:t>
            </a:r>
            <a:r>
              <a:rPr lang="en-US" sz="3200">
                <a:solidFill>
                  <a:schemeClr val="bg2">
                    <a:lumMod val="50000"/>
                  </a:schemeClr>
                </a:solidFill>
              </a:rPr>
              <a:t>5%- 13% </a:t>
            </a:r>
          </a:p>
          <a:p>
            <a:pPr marL="880110" lvl="1" indent="-514350">
              <a:buFont typeface="+mj-lt"/>
              <a:buAutoNum type="arabicPeriod"/>
            </a:pPr>
            <a:r>
              <a:rPr lang="en-US" sz="3200"/>
              <a:t>Kết hợp chậm vận động đại tràng và bế tắc </a:t>
            </a:r>
            <a:r>
              <a:rPr lang="vi-VN" sz="3200"/>
              <a:t>đườn</a:t>
            </a:r>
            <a:r>
              <a:rPr lang="en-US" sz="3200"/>
              <a:t>g ra </a:t>
            </a:r>
            <a:r>
              <a:rPr lang="en-US" sz="3200">
                <a:solidFill>
                  <a:srgbClr val="FFC000"/>
                </a:solidFill>
              </a:rPr>
              <a:t>3%</a:t>
            </a:r>
          </a:p>
          <a:p>
            <a:pPr algn="just"/>
            <a:endParaRPr lang="vi-VN"/>
          </a:p>
        </p:txBody>
      </p:sp>
      <p:sp>
        <p:nvSpPr>
          <p:cNvPr id="3" name="Title 2"/>
          <p:cNvSpPr>
            <a:spLocks noGrp="1"/>
          </p:cNvSpPr>
          <p:nvPr>
            <p:ph type="title"/>
          </p:nvPr>
        </p:nvSpPr>
        <p:spPr>
          <a:xfrm>
            <a:off x="1981200" y="0"/>
            <a:ext cx="8229600" cy="1143000"/>
          </a:xfrm>
        </p:spPr>
        <p:txBody>
          <a:bodyPr/>
          <a:lstStyle/>
          <a:p>
            <a:r>
              <a:rPr lang="vi-VN"/>
              <a:t>ĐẶT VẤN ĐỀ</a:t>
            </a:r>
          </a:p>
        </p:txBody>
      </p:sp>
      <p:pic>
        <p:nvPicPr>
          <p:cNvPr id="6" name="Picture 2">
            <a:extLst>
              <a:ext uri="{FF2B5EF4-FFF2-40B4-BE49-F238E27FC236}">
                <a16:creationId xmlns:a16="http://schemas.microsoft.com/office/drawing/2014/main" id="{E02D4F03-94F2-412C-BA8C-09602190EF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1012825"/>
            <a:ext cx="9067800" cy="1936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Content Placeholder 2">
            <a:extLst>
              <a:ext uri="{FF2B5EF4-FFF2-40B4-BE49-F238E27FC236}">
                <a16:creationId xmlns:a16="http://schemas.microsoft.com/office/drawing/2014/main" id="{89F37DF3-5A2F-4022-BF31-524FC50E1191}"/>
              </a:ext>
            </a:extLst>
          </p:cNvPr>
          <p:cNvSpPr txBox="1">
            <a:spLocks/>
          </p:cNvSpPr>
          <p:nvPr/>
        </p:nvSpPr>
        <p:spPr>
          <a:xfrm>
            <a:off x="3886200" y="3436938"/>
            <a:ext cx="8839200" cy="3962400"/>
          </a:xfrm>
          <a:prstGeom prst="rect">
            <a:avLst/>
          </a:prstGeom>
        </p:spPr>
        <p:txBody>
          <a:bodyPr vert="horz">
            <a:normAutofit/>
          </a:bodyPr>
          <a:lst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pPr algn="just"/>
            <a:endParaRPr lang="pt-BR" sz="3200"/>
          </a:p>
        </p:txBody>
      </p:sp>
      <p:sp>
        <p:nvSpPr>
          <p:cNvPr id="4" name="TextBox 3">
            <a:extLst>
              <a:ext uri="{FF2B5EF4-FFF2-40B4-BE49-F238E27FC236}">
                <a16:creationId xmlns:a16="http://schemas.microsoft.com/office/drawing/2014/main" id="{426F073B-1944-B8C3-E8DF-CED6CDC8CBBC}"/>
              </a:ext>
            </a:extLst>
          </p:cNvPr>
          <p:cNvSpPr txBox="1"/>
          <p:nvPr/>
        </p:nvSpPr>
        <p:spPr>
          <a:xfrm>
            <a:off x="152400" y="4711779"/>
            <a:ext cx="3429000" cy="1107996"/>
          </a:xfrm>
          <a:prstGeom prst="rect">
            <a:avLst/>
          </a:prstGeom>
          <a:noFill/>
        </p:spPr>
        <p:txBody>
          <a:bodyPr wrap="square" rtlCol="0">
            <a:spAutoFit/>
          </a:bodyPr>
          <a:lstStyle/>
          <a:p>
            <a:r>
              <a:rPr lang="en-US" sz="1100"/>
              <a:t>https://doi.org/10.1016/j.jcol.2018.02.003 2237-9363/© 2018 Sociedade Brasileira de Coloproctologia. Published by Elsevier Editora Ltda. This is an open access article under the CC BY-NC-ND license (http://creativecommons.org/licenses/by-nc-nd/4.0/).</a:t>
            </a:r>
          </a:p>
        </p:txBody>
      </p:sp>
    </p:spTree>
    <p:extLst>
      <p:ext uri="{BB962C8B-B14F-4D97-AF65-F5344CB8AC3E}">
        <p14:creationId xmlns:p14="http://schemas.microsoft.com/office/powerpoint/2010/main" val="13976361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33400" y="1772"/>
            <a:ext cx="990600" cy="379228"/>
          </a:xfrm>
        </p:spPr>
        <p:txBody>
          <a:bodyPr>
            <a:normAutofit/>
          </a:bodyPr>
          <a:lstStyle/>
          <a:p>
            <a:r>
              <a:rPr lang="vi-VN" sz="1400"/>
              <a:t>KẾT QUẢ</a:t>
            </a:r>
          </a:p>
        </p:txBody>
      </p:sp>
      <p:pic>
        <p:nvPicPr>
          <p:cNvPr id="5" name="Picture 4">
            <a:extLst>
              <a:ext uri="{FF2B5EF4-FFF2-40B4-BE49-F238E27FC236}">
                <a16:creationId xmlns:a16="http://schemas.microsoft.com/office/drawing/2014/main" id="{37F967C7-D7AA-4DA5-B393-4A2E12781880}"/>
              </a:ext>
            </a:extLst>
          </p:cNvPr>
          <p:cNvPicPr>
            <a:picLocks noChangeAspect="1"/>
          </p:cNvPicPr>
          <p:nvPr/>
        </p:nvPicPr>
        <p:blipFill>
          <a:blip r:embed="rId2"/>
          <a:stretch>
            <a:fillRect/>
          </a:stretch>
        </p:blipFill>
        <p:spPr>
          <a:xfrm>
            <a:off x="134054" y="1447800"/>
            <a:ext cx="11923892" cy="3429000"/>
          </a:xfrm>
          <a:prstGeom prst="rect">
            <a:avLst/>
          </a:prstGeom>
        </p:spPr>
      </p:pic>
    </p:spTree>
    <p:extLst>
      <p:ext uri="{BB962C8B-B14F-4D97-AF65-F5344CB8AC3E}">
        <p14:creationId xmlns:p14="http://schemas.microsoft.com/office/powerpoint/2010/main" val="2621616663"/>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33400" y="1772"/>
            <a:ext cx="990600" cy="379228"/>
          </a:xfrm>
        </p:spPr>
        <p:txBody>
          <a:bodyPr>
            <a:normAutofit/>
          </a:bodyPr>
          <a:lstStyle/>
          <a:p>
            <a:r>
              <a:rPr lang="vi-VN" sz="1400"/>
              <a:t>KẾT QUẢ</a:t>
            </a:r>
          </a:p>
        </p:txBody>
      </p:sp>
      <p:pic>
        <p:nvPicPr>
          <p:cNvPr id="4" name="Picture 3">
            <a:extLst>
              <a:ext uri="{FF2B5EF4-FFF2-40B4-BE49-F238E27FC236}">
                <a16:creationId xmlns:a16="http://schemas.microsoft.com/office/drawing/2014/main" id="{A2C2092D-8EFD-4500-944B-E28794F1D50D}"/>
              </a:ext>
            </a:extLst>
          </p:cNvPr>
          <p:cNvPicPr>
            <a:picLocks noChangeAspect="1"/>
          </p:cNvPicPr>
          <p:nvPr/>
        </p:nvPicPr>
        <p:blipFill>
          <a:blip r:embed="rId2"/>
          <a:stretch>
            <a:fillRect/>
          </a:stretch>
        </p:blipFill>
        <p:spPr>
          <a:xfrm>
            <a:off x="152400" y="1524000"/>
            <a:ext cx="11811496" cy="2133600"/>
          </a:xfrm>
          <a:prstGeom prst="rect">
            <a:avLst/>
          </a:prstGeom>
        </p:spPr>
      </p:pic>
    </p:spTree>
    <p:extLst>
      <p:ext uri="{BB962C8B-B14F-4D97-AF65-F5344CB8AC3E}">
        <p14:creationId xmlns:p14="http://schemas.microsoft.com/office/powerpoint/2010/main" val="3697697369"/>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209800" y="2743200"/>
            <a:ext cx="8229600" cy="1143000"/>
          </a:xfrm>
        </p:spPr>
        <p:txBody>
          <a:bodyPr/>
          <a:lstStyle/>
          <a:p>
            <a:r>
              <a:rPr lang="en-US"/>
              <a:t>XIN CÁM </a:t>
            </a:r>
            <a:r>
              <a:rPr lang="vi-VN"/>
              <a:t>Ơ</a:t>
            </a:r>
            <a:r>
              <a:rPr lang="en-US"/>
              <a:t>N QUÝ THẦY</a:t>
            </a:r>
            <a:endParaRPr lang="vi-VN"/>
          </a:p>
        </p:txBody>
      </p:sp>
    </p:spTree>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F91EBDB-792B-83FD-0427-DBC40B143979}"/>
              </a:ext>
            </a:extLst>
          </p:cNvPr>
          <p:cNvSpPr>
            <a:spLocks noGrp="1"/>
          </p:cNvSpPr>
          <p:nvPr>
            <p:ph idx="1"/>
          </p:nvPr>
        </p:nvSpPr>
        <p:spPr/>
        <p:txBody>
          <a:bodyPr/>
          <a:lstStyle/>
          <a:p>
            <a:pPr marL="109728" indent="0">
              <a:buNone/>
            </a:pPr>
            <a:r>
              <a:rPr lang="en-US"/>
              <a:t>Đặc điểm của táo bón do tắc nghẽn đường ra </a:t>
            </a:r>
          </a:p>
          <a:p>
            <a:pPr marL="624078" indent="-514350">
              <a:buFont typeface="+mj-lt"/>
              <a:buAutoNum type="alphaUcPeriod"/>
            </a:pPr>
            <a:r>
              <a:rPr lang="vi-VN"/>
              <a:t>Thườn</a:t>
            </a:r>
            <a:r>
              <a:rPr lang="en-US"/>
              <a:t>g gặp ở phụ nữ độ tuổi sinh đẻ </a:t>
            </a:r>
          </a:p>
          <a:p>
            <a:pPr marL="624078" indent="-514350">
              <a:buFont typeface="+mj-lt"/>
              <a:buAutoNum type="alphaUcPeriod"/>
            </a:pPr>
            <a:r>
              <a:rPr lang="en-US"/>
              <a:t>Triệu chứng thường gặp nhất là đi tiêu &lt; 3 lần / tuần</a:t>
            </a:r>
          </a:p>
          <a:p>
            <a:pPr marL="624078" indent="-514350">
              <a:buFont typeface="+mj-lt"/>
              <a:buAutoNum type="alphaUcPeriod"/>
            </a:pPr>
            <a:r>
              <a:rPr lang="en-US"/>
              <a:t>Điều trị ngoại khoa là bắt buộc </a:t>
            </a:r>
          </a:p>
          <a:p>
            <a:pPr marL="624078" indent="-514350">
              <a:buFont typeface="+mj-lt"/>
              <a:buAutoNum type="alphaUcPeriod"/>
            </a:pPr>
            <a:r>
              <a:rPr lang="en-US"/>
              <a:t>Nguyên nhân do sa trực tràng kiểu túi và lồng trực tràng- ống hậu môn chiếm đến 90% các t</a:t>
            </a:r>
            <a:r>
              <a:rPr lang="vi-VN"/>
              <a:t>rường hợp</a:t>
            </a:r>
            <a:r>
              <a:rPr lang="en-US"/>
              <a:t> </a:t>
            </a:r>
          </a:p>
          <a:p>
            <a:pPr marL="624078" indent="-514350">
              <a:buAutoNum type="alphaUcPeriod"/>
            </a:pPr>
            <a:endParaRPr lang="en-US"/>
          </a:p>
        </p:txBody>
      </p:sp>
      <p:sp>
        <p:nvSpPr>
          <p:cNvPr id="3" name="Title 2">
            <a:extLst>
              <a:ext uri="{FF2B5EF4-FFF2-40B4-BE49-F238E27FC236}">
                <a16:creationId xmlns:a16="http://schemas.microsoft.com/office/drawing/2014/main" id="{27D1908C-610C-6541-84E6-0509EED7F76E}"/>
              </a:ext>
            </a:extLst>
          </p:cNvPr>
          <p:cNvSpPr>
            <a:spLocks noGrp="1"/>
          </p:cNvSpPr>
          <p:nvPr>
            <p:ph type="title"/>
          </p:nvPr>
        </p:nvSpPr>
        <p:spPr/>
        <p:txBody>
          <a:bodyPr/>
          <a:lstStyle/>
          <a:p>
            <a:r>
              <a:rPr lang="en-US"/>
              <a:t>Câu hỏi lượng giá</a:t>
            </a:r>
          </a:p>
        </p:txBody>
      </p:sp>
    </p:spTree>
    <p:extLst>
      <p:ext uri="{BB962C8B-B14F-4D97-AF65-F5344CB8AC3E}">
        <p14:creationId xmlns:p14="http://schemas.microsoft.com/office/powerpoint/2010/main" val="3793236541"/>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F91EBDB-792B-83FD-0427-DBC40B143979}"/>
              </a:ext>
            </a:extLst>
          </p:cNvPr>
          <p:cNvSpPr>
            <a:spLocks noGrp="1"/>
          </p:cNvSpPr>
          <p:nvPr>
            <p:ph idx="1"/>
          </p:nvPr>
        </p:nvSpPr>
        <p:spPr/>
        <p:txBody>
          <a:bodyPr/>
          <a:lstStyle/>
          <a:p>
            <a:pPr marL="109728" indent="0">
              <a:buNone/>
            </a:pPr>
            <a:r>
              <a:rPr lang="en-US"/>
              <a:t>Biến chứng sau mổ phẫu thuật STARR  </a:t>
            </a:r>
          </a:p>
          <a:p>
            <a:pPr marL="624078" indent="-514350">
              <a:buFont typeface="+mj-lt"/>
              <a:buAutoNum type="alphaUcPeriod"/>
            </a:pPr>
            <a:r>
              <a:rPr lang="vi-VN"/>
              <a:t>Thườn</a:t>
            </a:r>
            <a:r>
              <a:rPr lang="en-US"/>
              <a:t>g gặp nhất là đi cầu gấp </a:t>
            </a:r>
          </a:p>
          <a:p>
            <a:pPr marL="624078" indent="-514350">
              <a:buFont typeface="+mj-lt"/>
              <a:buAutoNum type="alphaUcPeriod"/>
            </a:pPr>
            <a:r>
              <a:rPr lang="en-US"/>
              <a:t>Chảy máu sau mổ th</a:t>
            </a:r>
            <a:r>
              <a:rPr lang="vi-VN"/>
              <a:t>ườn</a:t>
            </a:r>
            <a:r>
              <a:rPr lang="en-US"/>
              <a:t>g xuất hiện sớm </a:t>
            </a:r>
          </a:p>
          <a:p>
            <a:pPr marL="624078" indent="-514350">
              <a:buFont typeface="+mj-lt"/>
              <a:buAutoNum type="alphaUcPeriod"/>
            </a:pPr>
            <a:r>
              <a:rPr lang="en-US"/>
              <a:t>Hẹp trực tràng sau mổ STARR thì bắt buộc phải điều trị bằng phẫu thuật lại  </a:t>
            </a:r>
          </a:p>
          <a:p>
            <a:pPr marL="624078" indent="-514350">
              <a:buFont typeface="+mj-lt"/>
              <a:buAutoNum type="alphaUcPeriod"/>
            </a:pPr>
            <a:r>
              <a:rPr lang="en-US"/>
              <a:t>Táo bón tái phát th</a:t>
            </a:r>
            <a:r>
              <a:rPr lang="vi-VN"/>
              <a:t>ườn</a:t>
            </a:r>
            <a:r>
              <a:rPr lang="en-US"/>
              <a:t>g xảy ra sau phẫu thuật STARR   </a:t>
            </a:r>
          </a:p>
          <a:p>
            <a:pPr marL="624078" indent="-514350">
              <a:buAutoNum type="alphaUcPeriod"/>
            </a:pPr>
            <a:endParaRPr lang="en-US"/>
          </a:p>
        </p:txBody>
      </p:sp>
      <p:sp>
        <p:nvSpPr>
          <p:cNvPr id="3" name="Title 2">
            <a:extLst>
              <a:ext uri="{FF2B5EF4-FFF2-40B4-BE49-F238E27FC236}">
                <a16:creationId xmlns:a16="http://schemas.microsoft.com/office/drawing/2014/main" id="{27D1908C-610C-6541-84E6-0509EED7F76E}"/>
              </a:ext>
            </a:extLst>
          </p:cNvPr>
          <p:cNvSpPr>
            <a:spLocks noGrp="1"/>
          </p:cNvSpPr>
          <p:nvPr>
            <p:ph type="title"/>
          </p:nvPr>
        </p:nvSpPr>
        <p:spPr/>
        <p:txBody>
          <a:bodyPr/>
          <a:lstStyle/>
          <a:p>
            <a:r>
              <a:rPr lang="en-US"/>
              <a:t>Câu hỏi lượng giá</a:t>
            </a:r>
          </a:p>
        </p:txBody>
      </p:sp>
    </p:spTree>
    <p:extLst>
      <p:ext uri="{BB962C8B-B14F-4D97-AF65-F5344CB8AC3E}">
        <p14:creationId xmlns:p14="http://schemas.microsoft.com/office/powerpoint/2010/main" val="412123669"/>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4EBAA38-7686-2C76-8A62-FA50B6DAFD51}"/>
              </a:ext>
            </a:extLst>
          </p:cNvPr>
          <p:cNvSpPr>
            <a:spLocks noGrp="1"/>
          </p:cNvSpPr>
          <p:nvPr>
            <p:ph idx="1"/>
          </p:nvPr>
        </p:nvSpPr>
        <p:spPr/>
        <p:txBody>
          <a:bodyPr/>
          <a:lstStyle/>
          <a:p>
            <a:r>
              <a:rPr lang="en-US"/>
              <a:t>Câu 1: D</a:t>
            </a:r>
          </a:p>
          <a:p>
            <a:r>
              <a:rPr lang="en-US"/>
              <a:t>Câu 2: A</a:t>
            </a:r>
          </a:p>
        </p:txBody>
      </p:sp>
      <p:sp>
        <p:nvSpPr>
          <p:cNvPr id="3" name="Title 2">
            <a:extLst>
              <a:ext uri="{FF2B5EF4-FFF2-40B4-BE49-F238E27FC236}">
                <a16:creationId xmlns:a16="http://schemas.microsoft.com/office/drawing/2014/main" id="{083181A6-B1C2-62A0-8A66-76AF56CA8DE9}"/>
              </a:ext>
            </a:extLst>
          </p:cNvPr>
          <p:cNvSpPr>
            <a:spLocks noGrp="1"/>
          </p:cNvSpPr>
          <p:nvPr>
            <p:ph type="title"/>
          </p:nvPr>
        </p:nvSpPr>
        <p:spPr/>
        <p:txBody>
          <a:bodyPr/>
          <a:lstStyle/>
          <a:p>
            <a:r>
              <a:rPr lang="en-US"/>
              <a:t>Đáp án</a:t>
            </a:r>
          </a:p>
        </p:txBody>
      </p:sp>
    </p:spTree>
    <p:extLst>
      <p:ext uri="{BB962C8B-B14F-4D97-AF65-F5344CB8AC3E}">
        <p14:creationId xmlns:p14="http://schemas.microsoft.com/office/powerpoint/2010/main" val="2771985011"/>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43400" y="76200"/>
            <a:ext cx="3962400" cy="1143000"/>
          </a:xfrm>
        </p:spPr>
        <p:txBody>
          <a:bodyPr>
            <a:normAutofit/>
          </a:bodyPr>
          <a:lstStyle/>
          <a:p>
            <a:pPr lvl="0" algn="ctr"/>
            <a:r>
              <a:rPr lang="en-US"/>
              <a:t>ĐẶT VẤN ĐỀ</a:t>
            </a:r>
            <a:endParaRPr lang="vi-VN"/>
          </a:p>
        </p:txBody>
      </p:sp>
      <p:sp>
        <p:nvSpPr>
          <p:cNvPr id="3" name="Content Placeholder 2"/>
          <p:cNvSpPr>
            <a:spLocks noGrp="1"/>
          </p:cNvSpPr>
          <p:nvPr>
            <p:ph idx="1"/>
          </p:nvPr>
        </p:nvSpPr>
        <p:spPr>
          <a:xfrm>
            <a:off x="1676400" y="1371600"/>
            <a:ext cx="8991600" cy="4419600"/>
          </a:xfrm>
        </p:spPr>
        <p:txBody>
          <a:bodyPr>
            <a:normAutofit fontScale="77500" lnSpcReduction="20000"/>
          </a:bodyPr>
          <a:lstStyle/>
          <a:p>
            <a:pPr algn="just">
              <a:lnSpc>
                <a:spcPct val="150000"/>
              </a:lnSpc>
            </a:pPr>
            <a:r>
              <a:rPr lang="en-US" sz="3200"/>
              <a:t>Táo bón do bế tắc </a:t>
            </a:r>
            <a:r>
              <a:rPr lang="vi-VN" sz="3200"/>
              <a:t>đườn</a:t>
            </a:r>
            <a:r>
              <a:rPr lang="en-US" sz="3200"/>
              <a:t>g ra là thuật ngữ rộng dùng để chỉ cho cả tình trạng rối loạn chức năng khi đại tiện lẫn táo bón.  </a:t>
            </a:r>
          </a:p>
          <a:p>
            <a:pPr algn="just">
              <a:lnSpc>
                <a:spcPct val="150000"/>
              </a:lnSpc>
            </a:pPr>
            <a:r>
              <a:rPr lang="en-US" sz="3200"/>
              <a:t>Nguyên nhân của táo bón do bế tắc </a:t>
            </a:r>
            <a:r>
              <a:rPr lang="vi-VN" sz="3200"/>
              <a:t>đườn</a:t>
            </a:r>
            <a:r>
              <a:rPr lang="en-US" sz="3200"/>
              <a:t>g ra bao gồm: </a:t>
            </a:r>
          </a:p>
          <a:p>
            <a:pPr marL="880110" lvl="1" indent="-514350">
              <a:buFont typeface="+mj-lt"/>
              <a:buAutoNum type="arabicPeriod"/>
            </a:pPr>
            <a:r>
              <a:rPr lang="en-US" sz="3000"/>
              <a:t>Rối loạn hiệp đồng vận động các cơ sàn chậu (</a:t>
            </a:r>
            <a:r>
              <a:rPr lang="en-US" sz="3000">
                <a:solidFill>
                  <a:srgbClr val="FF0000"/>
                </a:solidFill>
              </a:rPr>
              <a:t>Anismus, Dyssynergic defecation</a:t>
            </a:r>
            <a:r>
              <a:rPr lang="en-US" sz="3000"/>
              <a:t>)</a:t>
            </a:r>
          </a:p>
          <a:p>
            <a:pPr marL="880110" lvl="1" indent="-514350">
              <a:buFont typeface="+mj-lt"/>
              <a:buAutoNum type="arabicPeriod"/>
            </a:pPr>
            <a:r>
              <a:rPr lang="en-US" sz="3200"/>
              <a:t>Sa trực tràng kiểu túi (</a:t>
            </a:r>
            <a:r>
              <a:rPr lang="en-US" sz="3200">
                <a:solidFill>
                  <a:srgbClr val="00B050"/>
                </a:solidFill>
              </a:rPr>
              <a:t>rectocele</a:t>
            </a:r>
            <a:r>
              <a:rPr lang="en-US" sz="3200"/>
              <a:t>)</a:t>
            </a:r>
          </a:p>
          <a:p>
            <a:pPr marL="880110" lvl="1" indent="-514350">
              <a:buFont typeface="+mj-lt"/>
              <a:buAutoNum type="arabicPeriod"/>
            </a:pPr>
            <a:r>
              <a:rPr lang="en-US" sz="3200"/>
              <a:t>Lồng trực tràng – hậu môn (</a:t>
            </a:r>
            <a:r>
              <a:rPr lang="en-US" sz="3200">
                <a:solidFill>
                  <a:srgbClr val="00B050"/>
                </a:solidFill>
              </a:rPr>
              <a:t>Internal Intussuception</a:t>
            </a:r>
            <a:r>
              <a:rPr lang="en-US" sz="3200"/>
              <a:t>)</a:t>
            </a:r>
          </a:p>
          <a:p>
            <a:pPr marL="880110" lvl="1" indent="-514350">
              <a:buFont typeface="+mj-lt"/>
              <a:buAutoNum type="arabicPeriod"/>
            </a:pPr>
            <a:r>
              <a:rPr lang="en-US" sz="3200"/>
              <a:t>Sa ruột non (</a:t>
            </a:r>
            <a:r>
              <a:rPr lang="en-US" sz="3200">
                <a:solidFill>
                  <a:srgbClr val="FFC000"/>
                </a:solidFill>
              </a:rPr>
              <a:t>Enterocele</a:t>
            </a:r>
            <a:r>
              <a:rPr lang="en-US" sz="3200"/>
              <a:t>) </a:t>
            </a:r>
          </a:p>
          <a:p>
            <a:pPr marL="880110" lvl="1" indent="-514350">
              <a:buFont typeface="+mj-lt"/>
              <a:buAutoNum type="arabicPeriod"/>
            </a:pPr>
            <a:r>
              <a:rPr lang="en-US" sz="3200"/>
              <a:t>Sa tạng chậu (</a:t>
            </a:r>
            <a:r>
              <a:rPr lang="en-US" sz="3200">
                <a:solidFill>
                  <a:srgbClr val="00B0F0"/>
                </a:solidFill>
              </a:rPr>
              <a:t>Pelvic organ prolapse</a:t>
            </a:r>
            <a:r>
              <a:rPr lang="en-US" sz="3200"/>
              <a:t>)</a:t>
            </a:r>
          </a:p>
          <a:p>
            <a:pPr marL="880110" lvl="1" indent="-514350">
              <a:buFont typeface="+mj-lt"/>
              <a:buAutoNum type="arabicPeriod"/>
            </a:pPr>
            <a:r>
              <a:rPr lang="en-US" sz="3200"/>
              <a:t>Sa trực tràng toàn thành (</a:t>
            </a:r>
            <a:r>
              <a:rPr lang="en-US" sz="3200">
                <a:solidFill>
                  <a:schemeClr val="accent3">
                    <a:lumMod val="75000"/>
                  </a:schemeClr>
                </a:solidFill>
              </a:rPr>
              <a:t>overt rectal prolapse</a:t>
            </a:r>
            <a:r>
              <a:rPr lang="en-US" sz="3200"/>
              <a:t>)</a:t>
            </a:r>
          </a:p>
          <a:p>
            <a:pPr algn="just"/>
            <a:endParaRPr lang="pt-BR" sz="3200"/>
          </a:p>
        </p:txBody>
      </p:sp>
      <p:sp>
        <p:nvSpPr>
          <p:cNvPr id="4" name="TextBox 3"/>
          <p:cNvSpPr txBox="1"/>
          <p:nvPr/>
        </p:nvSpPr>
        <p:spPr>
          <a:xfrm>
            <a:off x="3505200" y="5620434"/>
            <a:ext cx="8001000" cy="646331"/>
          </a:xfrm>
          <a:prstGeom prst="rect">
            <a:avLst/>
          </a:prstGeom>
          <a:noFill/>
        </p:spPr>
        <p:txBody>
          <a:bodyPr wrap="square" rtlCol="0">
            <a:spAutoFit/>
          </a:bodyPr>
          <a:lstStyle/>
          <a:p>
            <a:r>
              <a:rPr lang="en-US"/>
              <a:t>Ellis, C. N. and R. Essani (2012) "Treatment of obstructed defecation." </a:t>
            </a:r>
            <a:r>
              <a:rPr lang="en-US" u="sng"/>
              <a:t>Clin Colon Rectal Surg </a:t>
            </a:r>
            <a:r>
              <a:rPr lang="en-US" b="1" u="sng"/>
              <a:t>25</a:t>
            </a:r>
            <a:r>
              <a:rPr lang="en-US" u="sng"/>
              <a:t>(1): 24-33.</a:t>
            </a:r>
            <a:endParaRPr lang="en-US"/>
          </a:p>
        </p:txBody>
      </p:sp>
    </p:spTree>
    <p:extLst>
      <p:ext uri="{BB962C8B-B14F-4D97-AF65-F5344CB8AC3E}">
        <p14:creationId xmlns:p14="http://schemas.microsoft.com/office/powerpoint/2010/main" val="12733690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0"/>
            <a:ext cx="3962400" cy="1143000"/>
          </a:xfrm>
        </p:spPr>
        <p:txBody>
          <a:bodyPr>
            <a:normAutofit/>
          </a:bodyPr>
          <a:lstStyle/>
          <a:p>
            <a:pPr lvl="0" algn="ctr"/>
            <a:r>
              <a:rPr lang="en-US"/>
              <a:t>ĐẶT VẤN ĐỀ</a:t>
            </a:r>
            <a:endParaRPr lang="vi-VN"/>
          </a:p>
        </p:txBody>
      </p:sp>
      <p:sp>
        <p:nvSpPr>
          <p:cNvPr id="3" name="Content Placeholder 2"/>
          <p:cNvSpPr>
            <a:spLocks noGrp="1"/>
          </p:cNvSpPr>
          <p:nvPr>
            <p:ph idx="1"/>
          </p:nvPr>
        </p:nvSpPr>
        <p:spPr>
          <a:xfrm>
            <a:off x="852376" y="838200"/>
            <a:ext cx="10882423" cy="2286000"/>
          </a:xfrm>
        </p:spPr>
        <p:txBody>
          <a:bodyPr>
            <a:noAutofit/>
          </a:bodyPr>
          <a:lstStyle/>
          <a:p>
            <a:pPr algn="just">
              <a:lnSpc>
                <a:spcPct val="150000"/>
              </a:lnSpc>
            </a:pPr>
            <a:r>
              <a:rPr lang="en-US" sz="2400">
                <a:solidFill>
                  <a:srgbClr val="FF0000"/>
                </a:solidFill>
              </a:rPr>
              <a:t>Táo bón do bế tắc </a:t>
            </a:r>
            <a:r>
              <a:rPr lang="vi-VN" sz="2400">
                <a:solidFill>
                  <a:srgbClr val="FF0000"/>
                </a:solidFill>
              </a:rPr>
              <a:t>đườn</a:t>
            </a:r>
            <a:r>
              <a:rPr lang="en-US" sz="2400">
                <a:solidFill>
                  <a:srgbClr val="FF0000"/>
                </a:solidFill>
              </a:rPr>
              <a:t>g ra</a:t>
            </a:r>
            <a:r>
              <a:rPr lang="en-US" sz="2400"/>
              <a:t> có đặc điểm bao gồm: phân đứt đoạn, cảm giác đi tiêu không hết phân, phải rặn kéo dài khi đi tiêu, cảm giác nặng vùng chậu hoặc hậu môn, dùng tay để trợ giúp khi đại tiện như đè ép phía âm đạo, đè vùng bản nâng phía sau hậu môn hoặc dùng tay móc phân.</a:t>
            </a:r>
          </a:p>
          <a:p>
            <a:pPr algn="just">
              <a:lnSpc>
                <a:spcPct val="150000"/>
              </a:lnSpc>
            </a:pPr>
            <a:r>
              <a:rPr lang="en-US" sz="2400"/>
              <a:t>Nguyên nhân của táo bón do bế tắc </a:t>
            </a:r>
            <a:r>
              <a:rPr lang="vi-VN" sz="2400"/>
              <a:t>đườn</a:t>
            </a:r>
            <a:r>
              <a:rPr lang="en-US" sz="2400"/>
              <a:t>g ra: </a:t>
            </a:r>
          </a:p>
          <a:p>
            <a:pPr algn="just"/>
            <a:endParaRPr lang="pt-BR" sz="2400"/>
          </a:p>
        </p:txBody>
      </p:sp>
      <p:sp>
        <p:nvSpPr>
          <p:cNvPr id="4" name="TextBox 3"/>
          <p:cNvSpPr txBox="1"/>
          <p:nvPr/>
        </p:nvSpPr>
        <p:spPr>
          <a:xfrm>
            <a:off x="3733800" y="5486400"/>
            <a:ext cx="8001000" cy="738664"/>
          </a:xfrm>
          <a:prstGeom prst="rect">
            <a:avLst/>
          </a:prstGeom>
          <a:noFill/>
        </p:spPr>
        <p:txBody>
          <a:bodyPr wrap="square" rtlCol="0">
            <a:spAutoFit/>
          </a:bodyPr>
          <a:lstStyle/>
          <a:p>
            <a:r>
              <a:rPr lang="en-US" sz="1400"/>
              <a:t>Ripamonti L, Guttadauro A, Lo Bianco G, Rennis M, Maternini M, Cioffi G, Chiarelli M, De Simone M, Cioffi U, Gabrielli F. Stapled Transanal Rectal Resection (Starr) in the Treatment of Obstructed Defecation: A Systematic Review. Front Surg2022;9:790287.</a:t>
            </a:r>
            <a:endParaRPr lang="en-US" sz="1400">
              <a:solidFill>
                <a:srgbClr val="FFC000"/>
              </a:solidFill>
            </a:endParaRPr>
          </a:p>
        </p:txBody>
      </p:sp>
      <p:sp>
        <p:nvSpPr>
          <p:cNvPr id="5" name="TextBox 4">
            <a:extLst>
              <a:ext uri="{FF2B5EF4-FFF2-40B4-BE49-F238E27FC236}">
                <a16:creationId xmlns:a16="http://schemas.microsoft.com/office/drawing/2014/main" id="{38353470-3CA6-44C9-B4D2-4C0323E96D16}"/>
              </a:ext>
            </a:extLst>
          </p:cNvPr>
          <p:cNvSpPr txBox="1"/>
          <p:nvPr/>
        </p:nvSpPr>
        <p:spPr>
          <a:xfrm>
            <a:off x="2133600" y="4114800"/>
            <a:ext cx="7696200" cy="830997"/>
          </a:xfrm>
          <a:prstGeom prst="rect">
            <a:avLst/>
          </a:prstGeom>
        </p:spPr>
        <p:style>
          <a:lnRef idx="1">
            <a:schemeClr val="accent6"/>
          </a:lnRef>
          <a:fillRef idx="3">
            <a:schemeClr val="accent6"/>
          </a:fillRef>
          <a:effectRef idx="2">
            <a:schemeClr val="accent6"/>
          </a:effectRef>
          <a:fontRef idx="minor">
            <a:schemeClr val="lt1"/>
          </a:fontRef>
        </p:style>
        <p:txBody>
          <a:bodyPr wrap="square" rtlCol="0">
            <a:spAutoFit/>
          </a:bodyPr>
          <a:lstStyle/>
          <a:p>
            <a:pPr algn="ctr"/>
            <a:r>
              <a:rPr lang="en-US" sz="2400" b="1">
                <a:solidFill>
                  <a:srgbClr val="FF0000"/>
                </a:solidFill>
                <a:effectLst>
                  <a:outerShdw blurRad="38100" dist="38100" dir="2700000" algn="tl">
                    <a:srgbClr val="000000">
                      <a:alpha val="43137"/>
                    </a:srgbClr>
                  </a:outerShdw>
                </a:effectLst>
              </a:rPr>
              <a:t>Sa trực tràng kiểu túi và lồng trực tràng – hậu môn chiếm đến 90% các t</a:t>
            </a:r>
            <a:r>
              <a:rPr lang="vi-VN" sz="2400" b="1">
                <a:solidFill>
                  <a:srgbClr val="FF0000"/>
                </a:solidFill>
                <a:effectLst>
                  <a:outerShdw blurRad="38100" dist="38100" dir="2700000" algn="tl">
                    <a:srgbClr val="000000">
                      <a:alpha val="43137"/>
                    </a:srgbClr>
                  </a:outerShdw>
                </a:effectLst>
              </a:rPr>
              <a:t>rường hợp</a:t>
            </a:r>
            <a:r>
              <a:rPr lang="en-US" sz="2400" b="1">
                <a:solidFill>
                  <a:srgbClr val="FF0000"/>
                </a:solidFill>
                <a:effectLst>
                  <a:outerShdw blurRad="38100" dist="38100" dir="2700000" algn="tl">
                    <a:srgbClr val="000000">
                      <a:alpha val="43137"/>
                    </a:srgbClr>
                  </a:outerShdw>
                </a:effectLst>
              </a:rPr>
              <a:t> ODS</a:t>
            </a:r>
          </a:p>
        </p:txBody>
      </p:sp>
    </p:spTree>
    <p:extLst>
      <p:ext uri="{BB962C8B-B14F-4D97-AF65-F5344CB8AC3E}">
        <p14:creationId xmlns:p14="http://schemas.microsoft.com/office/powerpoint/2010/main" val="6084533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209800" y="14747"/>
            <a:ext cx="8229600" cy="1143000"/>
          </a:xfrm>
        </p:spPr>
        <p:txBody>
          <a:bodyPr/>
          <a:lstStyle/>
          <a:p>
            <a:r>
              <a:rPr lang="en-US"/>
              <a:t>NGUYÊN LÝ PHẪU THUẬT </a:t>
            </a:r>
            <a:endParaRPr lang="vi-VN"/>
          </a:p>
        </p:txBody>
      </p:sp>
      <p:pic>
        <p:nvPicPr>
          <p:cNvPr id="7" name="STARR procedure">
            <a:hlinkClick r:id="" action="ppaction://media"/>
            <a:extLst>
              <a:ext uri="{FF2B5EF4-FFF2-40B4-BE49-F238E27FC236}">
                <a16:creationId xmlns:a16="http://schemas.microsoft.com/office/drawing/2014/main" id="{1EC99A90-841F-4758-94AD-6D9220EF5B0E}"/>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362200" y="1193189"/>
            <a:ext cx="7467600" cy="5601190"/>
          </a:xfr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2646"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Tiếp cận bệnh nhân </a:t>
            </a:r>
          </a:p>
        </p:txBody>
      </p:sp>
      <p:sp>
        <p:nvSpPr>
          <p:cNvPr id="3" name="Content Placeholder 2"/>
          <p:cNvSpPr>
            <a:spLocks noGrp="1"/>
          </p:cNvSpPr>
          <p:nvPr>
            <p:ph idx="1"/>
          </p:nvPr>
        </p:nvSpPr>
        <p:spPr/>
        <p:txBody>
          <a:bodyPr/>
          <a:lstStyle/>
          <a:p>
            <a:r>
              <a:rPr lang="en-US" sz="2400"/>
              <a:t>Bệnh nhân khai bệnh táo bón </a:t>
            </a:r>
          </a:p>
          <a:p>
            <a:r>
              <a:rPr lang="en-US" sz="2400"/>
              <a:t>C</a:t>
            </a:r>
            <a:r>
              <a:rPr lang="vi-VN" sz="2400"/>
              <a:t>hẩn đoán</a:t>
            </a:r>
            <a:r>
              <a:rPr lang="en-US" sz="2400"/>
              <a:t> bệnh theo ROME IV</a:t>
            </a:r>
          </a:p>
          <a:p>
            <a:r>
              <a:rPr lang="en-US" sz="2400"/>
              <a:t>Táo bón do ODS khi </a:t>
            </a:r>
            <a:r>
              <a:rPr lang="vi-VN" sz="2400"/>
              <a:t>đ</a:t>
            </a:r>
            <a:r>
              <a:rPr lang="en-US" sz="2400"/>
              <a:t>iểm &gt;15</a:t>
            </a:r>
          </a:p>
          <a:p>
            <a:r>
              <a:rPr lang="en-US" sz="2400"/>
              <a:t>Các cận lâm sàng: </a:t>
            </a:r>
          </a:p>
          <a:p>
            <a:pPr lvl="1"/>
            <a:r>
              <a:rPr lang="en-US" sz="2400"/>
              <a:t>áp lực hậu môn, trực tràng</a:t>
            </a:r>
          </a:p>
          <a:p>
            <a:pPr lvl="1"/>
            <a:r>
              <a:rPr lang="en-US" sz="2400"/>
              <a:t>Nghiệm pháp tống bóng</a:t>
            </a:r>
          </a:p>
          <a:p>
            <a:pPr lvl="1"/>
            <a:r>
              <a:rPr lang="vi-VN" sz="2400"/>
              <a:t>Đ</a:t>
            </a:r>
            <a:r>
              <a:rPr lang="en-US" sz="2400"/>
              <a:t>o phản xạ </a:t>
            </a:r>
            <a:r>
              <a:rPr lang="vi-VN" sz="2400"/>
              <a:t>đạ</a:t>
            </a:r>
            <a:r>
              <a:rPr lang="en-US" sz="2400"/>
              <a:t>i tiện </a:t>
            </a:r>
          </a:p>
          <a:p>
            <a:pPr lvl="1"/>
            <a:r>
              <a:rPr lang="en-US" sz="2400"/>
              <a:t>MRI defecography </a:t>
            </a:r>
          </a:p>
          <a:p>
            <a:r>
              <a:rPr lang="en-US" sz="2400" b="1">
                <a:solidFill>
                  <a:srgbClr val="FF0000"/>
                </a:solidFill>
                <a:effectLst>
                  <a:outerShdw blurRad="38100" dist="38100" dir="2700000" algn="tl">
                    <a:srgbClr val="000000">
                      <a:alpha val="43137"/>
                    </a:srgbClr>
                  </a:outerShdw>
                </a:effectLst>
              </a:rPr>
              <a:t>Chỉ </a:t>
            </a:r>
            <a:r>
              <a:rPr lang="vi-VN" sz="2400" b="1">
                <a:solidFill>
                  <a:srgbClr val="FF0000"/>
                </a:solidFill>
                <a:effectLst>
                  <a:outerShdw blurRad="38100" dist="38100" dir="2700000" algn="tl">
                    <a:srgbClr val="000000">
                      <a:alpha val="43137"/>
                    </a:srgbClr>
                  </a:outerShdw>
                </a:effectLst>
              </a:rPr>
              <a:t>đị</a:t>
            </a:r>
            <a:r>
              <a:rPr lang="en-US" sz="2400" b="1">
                <a:solidFill>
                  <a:srgbClr val="FF0000"/>
                </a:solidFill>
                <a:effectLst>
                  <a:outerShdw blurRad="38100" dist="38100" dir="2700000" algn="tl">
                    <a:srgbClr val="000000">
                      <a:alpha val="43137"/>
                    </a:srgbClr>
                  </a:outerShdw>
                </a:effectLst>
              </a:rPr>
              <a:t>nh mổ </a:t>
            </a:r>
            <a:r>
              <a:rPr lang="en-US" sz="2400"/>
              <a:t>khi rectocele ≥ 3 cm, lồng trực tràng-hậu môn ≥ 2cm</a:t>
            </a:r>
          </a:p>
        </p:txBody>
      </p:sp>
      <p:sp>
        <p:nvSpPr>
          <p:cNvPr id="4" name="Slide Number Placeholder 3"/>
          <p:cNvSpPr>
            <a:spLocks noGrp="1"/>
          </p:cNvSpPr>
          <p:nvPr>
            <p:ph type="sldNum" sz="quarter" idx="12"/>
          </p:nvPr>
        </p:nvSpPr>
        <p:spPr/>
        <p:txBody>
          <a:bodyPr/>
          <a:lstStyle/>
          <a:p>
            <a:pPr>
              <a:defRPr/>
            </a:pPr>
            <a:fld id="{F6D6361F-6426-4B9F-88EF-6904908C0F70}" type="slidenum">
              <a:rPr lang="en-US" smtClean="0"/>
              <a:pPr>
                <a:defRPr/>
              </a:pPr>
              <a:t>7</a:t>
            </a:fld>
            <a:endParaRPr lang="en-US"/>
          </a:p>
        </p:txBody>
      </p:sp>
    </p:spTree>
    <p:extLst>
      <p:ext uri="{BB962C8B-B14F-4D97-AF65-F5344CB8AC3E}">
        <p14:creationId xmlns:p14="http://schemas.microsoft.com/office/powerpoint/2010/main" val="3551949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457200"/>
            <a:ext cx="10972800" cy="4525963"/>
          </a:xfrm>
        </p:spPr>
        <p:txBody>
          <a:bodyPr>
            <a:normAutofit/>
          </a:bodyPr>
          <a:lstStyle/>
          <a:p>
            <a:r>
              <a:rPr lang="en-US" dirty="0" err="1">
                <a:latin typeface="Times New Roman" pitchFamily="18" charset="0"/>
                <a:cs typeface="Times New Roman" pitchFamily="18" charset="0"/>
              </a:rPr>
              <a:t>Cộng</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hưởng</a:t>
            </a:r>
            <a:r>
              <a:rPr lang="en-US" dirty="0">
                <a:latin typeface="Times New Roman" pitchFamily="18" charset="0"/>
                <a:cs typeface="Times New Roman" pitchFamily="18" charset="0"/>
              </a:rPr>
              <a:t> </a:t>
            </a:r>
            <a:r>
              <a:rPr lang="en-US" err="1">
                <a:latin typeface="Times New Roman" pitchFamily="18" charset="0"/>
                <a:cs typeface="Times New Roman" pitchFamily="18" charset="0"/>
              </a:rPr>
              <a:t>từ</a:t>
            </a:r>
            <a:r>
              <a:rPr lang="en-US">
                <a:latin typeface="Times New Roman" pitchFamily="18" charset="0"/>
                <a:cs typeface="Times New Roman" pitchFamily="18" charset="0"/>
              </a:rPr>
              <a:t> động học sàn chậu </a:t>
            </a:r>
            <a:r>
              <a:rPr lang="en-US" dirty="0">
                <a:latin typeface="Times New Roman" pitchFamily="18" charset="0"/>
                <a:cs typeface="Times New Roman" pitchFamily="18" charset="0"/>
              </a:rPr>
              <a:t>(MRI </a:t>
            </a:r>
            <a:r>
              <a:rPr lang="en-US" dirty="0" err="1">
                <a:latin typeface="Times New Roman" pitchFamily="18" charset="0"/>
                <a:cs typeface="Times New Roman" pitchFamily="18" charset="0"/>
              </a:rPr>
              <a:t>defecography</a:t>
            </a:r>
            <a:r>
              <a:rPr lang="en-US" dirty="0">
                <a:latin typeface="Times New Roman" pitchFamily="18" charset="0"/>
                <a:cs typeface="Times New Roman" pitchFamily="18" charset="0"/>
              </a:rPr>
              <a:t>)</a:t>
            </a:r>
          </a:p>
          <a:p>
            <a:pPr lvl="1">
              <a:lnSpc>
                <a:spcPct val="150000"/>
              </a:lnSpc>
            </a:pPr>
            <a:r>
              <a:rPr lang="en-US" dirty="0" err="1">
                <a:latin typeface="Times New Roman" pitchFamily="18" charset="0"/>
                <a:cs typeface="Times New Roman" pitchFamily="18" charset="0"/>
              </a:rPr>
              <a:t>Chẩn</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đoán</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và</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phân</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loại</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túi</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sa</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trực</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tràng</a:t>
            </a:r>
            <a:r>
              <a:rPr lang="en-US" dirty="0">
                <a:latin typeface="Times New Roman" pitchFamily="18" charset="0"/>
                <a:cs typeface="Times New Roman" pitchFamily="18" charset="0"/>
              </a:rPr>
              <a:t> </a:t>
            </a:r>
            <a:r>
              <a:rPr lang="en-US" err="1">
                <a:latin typeface="Times New Roman" pitchFamily="18" charset="0"/>
                <a:cs typeface="Times New Roman" pitchFamily="18" charset="0"/>
              </a:rPr>
              <a:t>theo</a:t>
            </a:r>
            <a:r>
              <a:rPr lang="en-US">
                <a:latin typeface="Times New Roman" pitchFamily="18" charset="0"/>
                <a:cs typeface="Times New Roman" pitchFamily="18" charset="0"/>
              </a:rPr>
              <a:t> Marti (hình thái)</a:t>
            </a:r>
            <a:endParaRPr lang="en-US" dirty="0">
              <a:latin typeface="Times New Roman" pitchFamily="18" charset="0"/>
              <a:cs typeface="Times New Roman" pitchFamily="18" charset="0"/>
            </a:endParaRPr>
          </a:p>
          <a:p>
            <a:pPr lvl="1">
              <a:lnSpc>
                <a:spcPct val="150000"/>
              </a:lnSpc>
            </a:pPr>
            <a:r>
              <a:rPr lang="en-US" dirty="0" err="1">
                <a:latin typeface="Times New Roman" pitchFamily="18" charset="0"/>
                <a:cs typeface="Times New Roman" pitchFamily="18" charset="0"/>
              </a:rPr>
              <a:t>Phân</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độ</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theo</a:t>
            </a:r>
            <a:r>
              <a:rPr lang="en-US" dirty="0">
                <a:latin typeface="Times New Roman" pitchFamily="18" charset="0"/>
                <a:cs typeface="Times New Roman" pitchFamily="18" charset="0"/>
              </a:rPr>
              <a:t> Yang</a:t>
            </a:r>
          </a:p>
          <a:p>
            <a:pPr lvl="1">
              <a:lnSpc>
                <a:spcPct val="150000"/>
              </a:lnSpc>
            </a:pPr>
            <a:r>
              <a:rPr lang="en-US" dirty="0" err="1">
                <a:latin typeface="Times New Roman" pitchFamily="18" charset="0"/>
                <a:cs typeface="Times New Roman" pitchFamily="18" charset="0"/>
              </a:rPr>
              <a:t>Phân</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độ</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sa</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sàn</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chậu</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và</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tạng</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chậu</a:t>
            </a:r>
            <a:endParaRPr lang="en-US" dirty="0">
              <a:latin typeface="Times New Roman" pitchFamily="18" charset="0"/>
              <a:cs typeface="Times New Roman" pitchFamily="18" charset="0"/>
            </a:endParaRPr>
          </a:p>
          <a:p>
            <a:endParaRPr lang="en-US" dirty="0">
              <a:latin typeface="Times New Roman" pitchFamily="18" charset="0"/>
              <a:cs typeface="Times New Roman" pitchFamily="18" charset="0"/>
            </a:endParaRPr>
          </a:p>
          <a:p>
            <a:endParaRPr lang="en-US" dirty="0">
              <a:latin typeface="Times New Roman" pitchFamily="18" charset="0"/>
              <a:cs typeface="Times New Roman" pitchFamily="18" charset="0"/>
            </a:endParaRPr>
          </a:p>
          <a:p>
            <a:endParaRPr lang="en-US" dirty="0">
              <a:latin typeface="Times New Roman" pitchFamily="18" charset="0"/>
              <a:cs typeface="Times New Roman" pitchFamily="18" charset="0"/>
            </a:endParaRPr>
          </a:p>
        </p:txBody>
      </p:sp>
      <p:sp>
        <p:nvSpPr>
          <p:cNvPr id="205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5" name="Content Placeholder 3"/>
          <p:cNvGraphicFramePr>
            <a:graphicFrameLocks/>
          </p:cNvGraphicFramePr>
          <p:nvPr>
            <p:extLst>
              <p:ext uri="{D42A27DB-BD31-4B8C-83A1-F6EECF244321}">
                <p14:modId xmlns:p14="http://schemas.microsoft.com/office/powerpoint/2010/main" val="2290525908"/>
              </p:ext>
            </p:extLst>
          </p:nvPr>
        </p:nvGraphicFramePr>
        <p:xfrm>
          <a:off x="2362200" y="3505200"/>
          <a:ext cx="7086601" cy="2514600"/>
        </p:xfrm>
        <a:graphic>
          <a:graphicData uri="http://schemas.openxmlformats.org/drawingml/2006/table">
            <a:tbl>
              <a:tblPr firstRow="1" firstCol="1" lastRow="1" lastCol="1" bandRow="1" bandCol="1">
                <a:tableStyleId>{F5AB1C69-6EDB-4FF4-983F-18BD219EF322}</a:tableStyleId>
              </a:tblPr>
              <a:tblGrid>
                <a:gridCol w="3637370">
                  <a:extLst>
                    <a:ext uri="{9D8B030D-6E8A-4147-A177-3AD203B41FA5}">
                      <a16:colId xmlns:a16="http://schemas.microsoft.com/office/drawing/2014/main" val="20000"/>
                    </a:ext>
                  </a:extLst>
                </a:gridCol>
                <a:gridCol w="3449231">
                  <a:extLst>
                    <a:ext uri="{9D8B030D-6E8A-4147-A177-3AD203B41FA5}">
                      <a16:colId xmlns:a16="http://schemas.microsoft.com/office/drawing/2014/main" val="20001"/>
                    </a:ext>
                  </a:extLst>
                </a:gridCol>
              </a:tblGrid>
              <a:tr h="628650">
                <a:tc>
                  <a:txBody>
                    <a:bodyPr/>
                    <a:lstStyle/>
                    <a:p>
                      <a:pPr algn="just">
                        <a:lnSpc>
                          <a:spcPct val="150000"/>
                        </a:lnSpc>
                        <a:spcAft>
                          <a:spcPts val="0"/>
                        </a:spcAft>
                      </a:pPr>
                      <a:r>
                        <a:rPr lang="en-US" sz="2400">
                          <a:effectLst/>
                        </a:rPr>
                        <a:t>Mức độ</a:t>
                      </a:r>
                      <a:endParaRPr lang="en-US" sz="2400">
                        <a:effectLst/>
                        <a:latin typeface="Times New Roman"/>
                        <a:ea typeface="Times New Roman"/>
                      </a:endParaRPr>
                    </a:p>
                  </a:txBody>
                  <a:tcPr marL="68580" marR="68580" marT="0" marB="0"/>
                </a:tc>
                <a:tc>
                  <a:txBody>
                    <a:bodyPr/>
                    <a:lstStyle/>
                    <a:p>
                      <a:pPr algn="just">
                        <a:lnSpc>
                          <a:spcPct val="150000"/>
                        </a:lnSpc>
                        <a:spcAft>
                          <a:spcPts val="0"/>
                        </a:spcAft>
                      </a:pPr>
                      <a:r>
                        <a:rPr lang="en-US" sz="2400">
                          <a:effectLst/>
                        </a:rPr>
                        <a:t>Độ lớn của túi</a:t>
                      </a:r>
                      <a:endParaRPr lang="en-US" sz="2400">
                        <a:effectLst/>
                        <a:latin typeface="Times New Roman"/>
                        <a:ea typeface="Times New Roman"/>
                      </a:endParaRPr>
                    </a:p>
                  </a:txBody>
                  <a:tcPr marL="68580" marR="68580" marT="0" marB="0"/>
                </a:tc>
                <a:extLst>
                  <a:ext uri="{0D108BD9-81ED-4DB2-BD59-A6C34878D82A}">
                    <a16:rowId xmlns:a16="http://schemas.microsoft.com/office/drawing/2014/main" val="10000"/>
                  </a:ext>
                </a:extLst>
              </a:tr>
              <a:tr h="628650">
                <a:tc>
                  <a:txBody>
                    <a:bodyPr/>
                    <a:lstStyle/>
                    <a:p>
                      <a:pPr algn="just">
                        <a:lnSpc>
                          <a:spcPct val="150000"/>
                        </a:lnSpc>
                        <a:spcAft>
                          <a:spcPts val="0"/>
                        </a:spcAft>
                      </a:pPr>
                      <a:r>
                        <a:rPr lang="en-US" sz="2400">
                          <a:effectLst/>
                        </a:rPr>
                        <a:t>I (nhẹ)</a:t>
                      </a:r>
                      <a:endParaRPr lang="en-US" sz="2400">
                        <a:effectLst/>
                        <a:latin typeface="Times New Roman"/>
                        <a:ea typeface="Times New Roman"/>
                      </a:endParaRPr>
                    </a:p>
                  </a:txBody>
                  <a:tcPr marL="68580" marR="68580" marT="0" marB="0"/>
                </a:tc>
                <a:tc>
                  <a:txBody>
                    <a:bodyPr/>
                    <a:lstStyle/>
                    <a:p>
                      <a:pPr algn="just">
                        <a:lnSpc>
                          <a:spcPct val="150000"/>
                        </a:lnSpc>
                        <a:spcAft>
                          <a:spcPts val="0"/>
                        </a:spcAft>
                      </a:pPr>
                      <a:r>
                        <a:rPr lang="en-US" sz="2400">
                          <a:effectLst/>
                        </a:rPr>
                        <a:t>&lt; 2cm</a:t>
                      </a:r>
                      <a:endParaRPr lang="en-US" sz="2400">
                        <a:effectLst/>
                        <a:latin typeface="Times New Roman"/>
                        <a:ea typeface="Times New Roman"/>
                      </a:endParaRPr>
                    </a:p>
                  </a:txBody>
                  <a:tcPr marL="68580" marR="68580" marT="0" marB="0"/>
                </a:tc>
                <a:extLst>
                  <a:ext uri="{0D108BD9-81ED-4DB2-BD59-A6C34878D82A}">
                    <a16:rowId xmlns:a16="http://schemas.microsoft.com/office/drawing/2014/main" val="10001"/>
                  </a:ext>
                </a:extLst>
              </a:tr>
              <a:tr h="628650">
                <a:tc>
                  <a:txBody>
                    <a:bodyPr/>
                    <a:lstStyle/>
                    <a:p>
                      <a:pPr algn="just">
                        <a:lnSpc>
                          <a:spcPct val="150000"/>
                        </a:lnSpc>
                        <a:spcAft>
                          <a:spcPts val="0"/>
                        </a:spcAft>
                      </a:pPr>
                      <a:r>
                        <a:rPr lang="en-US" sz="2400">
                          <a:effectLst/>
                        </a:rPr>
                        <a:t>II (trung bình)</a:t>
                      </a:r>
                      <a:endParaRPr lang="en-US" sz="2400">
                        <a:effectLst/>
                        <a:latin typeface="Times New Roman"/>
                        <a:ea typeface="Times New Roman"/>
                      </a:endParaRPr>
                    </a:p>
                  </a:txBody>
                  <a:tcPr marL="68580" marR="68580" marT="0" marB="0"/>
                </a:tc>
                <a:tc>
                  <a:txBody>
                    <a:bodyPr/>
                    <a:lstStyle/>
                    <a:p>
                      <a:pPr algn="just">
                        <a:lnSpc>
                          <a:spcPct val="150000"/>
                        </a:lnSpc>
                        <a:spcAft>
                          <a:spcPts val="0"/>
                        </a:spcAft>
                      </a:pPr>
                      <a:r>
                        <a:rPr lang="en-US" sz="2400">
                          <a:effectLst/>
                        </a:rPr>
                        <a:t>2 - 4cm</a:t>
                      </a:r>
                      <a:endParaRPr lang="en-US" sz="2400">
                        <a:effectLst/>
                        <a:latin typeface="Times New Roman"/>
                        <a:ea typeface="Times New Roman"/>
                      </a:endParaRPr>
                    </a:p>
                  </a:txBody>
                  <a:tcPr marL="68580" marR="68580" marT="0" marB="0"/>
                </a:tc>
                <a:extLst>
                  <a:ext uri="{0D108BD9-81ED-4DB2-BD59-A6C34878D82A}">
                    <a16:rowId xmlns:a16="http://schemas.microsoft.com/office/drawing/2014/main" val="10002"/>
                  </a:ext>
                </a:extLst>
              </a:tr>
              <a:tr h="628650">
                <a:tc>
                  <a:txBody>
                    <a:bodyPr/>
                    <a:lstStyle/>
                    <a:p>
                      <a:pPr algn="just">
                        <a:lnSpc>
                          <a:spcPct val="150000"/>
                        </a:lnSpc>
                        <a:spcAft>
                          <a:spcPts val="0"/>
                        </a:spcAft>
                      </a:pPr>
                      <a:r>
                        <a:rPr lang="en-US" sz="2400">
                          <a:effectLst/>
                        </a:rPr>
                        <a:t>III (nặng)</a:t>
                      </a:r>
                      <a:endParaRPr lang="en-US" sz="2400">
                        <a:effectLst/>
                        <a:latin typeface="Times New Roman"/>
                        <a:ea typeface="Times New Roman"/>
                      </a:endParaRPr>
                    </a:p>
                  </a:txBody>
                  <a:tcPr marL="68580" marR="68580" marT="0" marB="0"/>
                </a:tc>
                <a:tc>
                  <a:txBody>
                    <a:bodyPr/>
                    <a:lstStyle/>
                    <a:p>
                      <a:pPr algn="just">
                        <a:lnSpc>
                          <a:spcPct val="150000"/>
                        </a:lnSpc>
                        <a:spcAft>
                          <a:spcPts val="0"/>
                        </a:spcAft>
                      </a:pPr>
                      <a:r>
                        <a:rPr lang="en-US" sz="2400">
                          <a:effectLst/>
                        </a:rPr>
                        <a:t>&gt; 4cm</a:t>
                      </a:r>
                      <a:endParaRPr lang="en-US" sz="2400">
                        <a:effectLst/>
                        <a:latin typeface="Times New Roman"/>
                        <a:ea typeface="Times New Roman"/>
                      </a:endParaRPr>
                    </a:p>
                  </a:txBody>
                  <a:tcPr marL="68580" marR="68580" marT="0" marB="0"/>
                </a:tc>
                <a:extLst>
                  <a:ext uri="{0D108BD9-81ED-4DB2-BD59-A6C34878D82A}">
                    <a16:rowId xmlns:a16="http://schemas.microsoft.com/office/drawing/2014/main" val="10003"/>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09600" y="1312164"/>
            <a:ext cx="10972800" cy="3928871"/>
          </a:xfrm>
        </p:spPr>
        <p:txBody>
          <a:bodyPr/>
          <a:lstStyle/>
          <a:p>
            <a:pPr algn="just"/>
            <a:r>
              <a:rPr lang="en-US"/>
              <a:t>Chỉ định “chặt chẽ” đối với STTKT, trên CHT động học sàn chậu cho thấy có </a:t>
            </a:r>
          </a:p>
          <a:p>
            <a:pPr lvl="1" algn="just"/>
            <a:r>
              <a:rPr lang="en-US"/>
              <a:t>Kích thước túi sa &gt; 2cm</a:t>
            </a:r>
          </a:p>
          <a:p>
            <a:pPr lvl="1" algn="just"/>
            <a:r>
              <a:rPr lang="en-US"/>
              <a:t>Còn ứ đọng gel trong túi sa sau khi rặn tối đa trong 30 giây </a:t>
            </a:r>
          </a:p>
          <a:p>
            <a:pPr lvl="1" algn="just"/>
            <a:r>
              <a:rPr lang="en-US"/>
              <a:t>Không có sa sàn chậu đi kèm </a:t>
            </a:r>
          </a:p>
          <a:p>
            <a:pPr algn="just"/>
            <a:r>
              <a:rPr lang="en-US"/>
              <a:t>Chỉ định lâm sàng </a:t>
            </a:r>
          </a:p>
          <a:p>
            <a:pPr lvl="1" algn="just"/>
            <a:r>
              <a:rPr lang="en-US"/>
              <a:t>Kích thước túi sa ≥ 3cm</a:t>
            </a:r>
          </a:p>
          <a:p>
            <a:pPr lvl="1" algn="just"/>
            <a:r>
              <a:rPr lang="en-US"/>
              <a:t>Lồng trực tràng-hậu môn ≥ 2cm</a:t>
            </a:r>
          </a:p>
          <a:p>
            <a:pPr lvl="1" algn="just"/>
            <a:r>
              <a:rPr lang="en-US"/>
              <a:t>Có táo bón trên lâm sàng theo tiêu chuẩn ROME IV</a:t>
            </a:r>
          </a:p>
          <a:p>
            <a:pPr lvl="1" algn="just"/>
            <a:endParaRPr lang="vi-VN"/>
          </a:p>
        </p:txBody>
      </p:sp>
      <p:sp>
        <p:nvSpPr>
          <p:cNvPr id="3" name="Title 2"/>
          <p:cNvSpPr>
            <a:spLocks noGrp="1"/>
          </p:cNvSpPr>
          <p:nvPr>
            <p:ph type="title"/>
          </p:nvPr>
        </p:nvSpPr>
        <p:spPr>
          <a:xfrm>
            <a:off x="609600" y="6521"/>
            <a:ext cx="10972800" cy="1143000"/>
          </a:xfrm>
        </p:spPr>
        <p:txBody>
          <a:bodyPr/>
          <a:lstStyle/>
          <a:p>
            <a:r>
              <a:rPr lang="en-US"/>
              <a:t>CHỈ ĐỊNH PHẪU THUẬT </a:t>
            </a:r>
            <a:endParaRPr lang="vi-VN"/>
          </a:p>
        </p:txBody>
      </p:sp>
      <p:sp>
        <p:nvSpPr>
          <p:cNvPr id="4" name="TextBox 3">
            <a:extLst>
              <a:ext uri="{FF2B5EF4-FFF2-40B4-BE49-F238E27FC236}">
                <a16:creationId xmlns:a16="http://schemas.microsoft.com/office/drawing/2014/main" id="{DEF35F7E-3A31-4A2F-9D67-0FE4F79A2183}"/>
              </a:ext>
            </a:extLst>
          </p:cNvPr>
          <p:cNvSpPr txBox="1"/>
          <p:nvPr/>
        </p:nvSpPr>
        <p:spPr>
          <a:xfrm>
            <a:off x="8041758" y="3657600"/>
            <a:ext cx="4114800" cy="923330"/>
          </a:xfrm>
          <a:prstGeom prst="rect">
            <a:avLst/>
          </a:prstGeom>
        </p:spPr>
        <p:style>
          <a:lnRef idx="1">
            <a:schemeClr val="accent3"/>
          </a:lnRef>
          <a:fillRef idx="3">
            <a:schemeClr val="accent3"/>
          </a:fillRef>
          <a:effectRef idx="2">
            <a:schemeClr val="accent3"/>
          </a:effectRef>
          <a:fontRef idx="minor">
            <a:schemeClr val="lt1"/>
          </a:fontRef>
        </p:style>
        <p:txBody>
          <a:bodyPr wrap="square" rtlCol="0">
            <a:spAutoFit/>
          </a:bodyPr>
          <a:lstStyle/>
          <a:p>
            <a:r>
              <a:rPr lang="en-US" b="1">
                <a:solidFill>
                  <a:srgbClr val="92D050"/>
                </a:solidFill>
              </a:rPr>
              <a:t>Kích thước túi sa trực tràng </a:t>
            </a:r>
            <a:r>
              <a:rPr lang="vi-VN" b="1">
                <a:solidFill>
                  <a:srgbClr val="92D050"/>
                </a:solidFill>
              </a:rPr>
              <a:t>đượ</a:t>
            </a:r>
            <a:r>
              <a:rPr lang="en-US" b="1">
                <a:solidFill>
                  <a:srgbClr val="92D050"/>
                </a:solidFill>
              </a:rPr>
              <a:t>c khắc phục với các loại dụng cụ mới: Contour Transtar , CHV 36 …</a:t>
            </a:r>
          </a:p>
        </p:txBody>
      </p:sp>
      <p:sp>
        <p:nvSpPr>
          <p:cNvPr id="5" name="TextBox 4">
            <a:extLst>
              <a:ext uri="{FF2B5EF4-FFF2-40B4-BE49-F238E27FC236}">
                <a16:creationId xmlns:a16="http://schemas.microsoft.com/office/drawing/2014/main" id="{695CFAE0-74A3-4E89-A706-212C50EEF861}"/>
              </a:ext>
            </a:extLst>
          </p:cNvPr>
          <p:cNvSpPr txBox="1"/>
          <p:nvPr/>
        </p:nvSpPr>
        <p:spPr>
          <a:xfrm>
            <a:off x="5762847" y="5562600"/>
            <a:ext cx="6629400" cy="1477328"/>
          </a:xfrm>
          <a:prstGeom prst="rect">
            <a:avLst/>
          </a:prstGeom>
          <a:noFill/>
        </p:spPr>
        <p:txBody>
          <a:bodyPr wrap="square" rtlCol="0">
            <a:spAutoFit/>
          </a:bodyPr>
          <a:lstStyle/>
          <a:p>
            <a:r>
              <a:rPr lang="en-US" sz="1800"/>
              <a:t>Hall GM, Shanmugan S, Nobel T, Paspulati R, Delaney CP, Reynolds HL, Stein SL, Champagne BJ. Symptomatic rectocele: what are the indications for repair? Am J Surg2014 Mar;207(3):375-9; discussion 8-9.</a:t>
            </a:r>
          </a:p>
          <a:p>
            <a:endParaRPr lang="en-US"/>
          </a:p>
        </p:txBody>
      </p:sp>
    </p:spTree>
  </p:cSld>
  <p:clrMapOvr>
    <a:masterClrMapping/>
  </p:clrMapOvr>
  <p:transition>
    <p:fade/>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oncourse">
  <a:themeElements>
    <a:clrScheme name="Urban">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65000"/>
                <a:satMod val="300000"/>
              </a:schemeClr>
            </a:gs>
          </a:gsLst>
          <a:path path="circle">
            <a:fillToRect l="95000" t="-106500" r="5000" b="206500"/>
          </a:path>
        </a:gradFill>
        <a:blipFill>
          <a:blip xmlns:r="http://schemas.openxmlformats.org/officeDocument/2006/relationships" r:embed="rId1">
            <a:duotone>
              <a:schemeClr val="phClr">
                <a:shade val="60000"/>
                <a:satMod val="110000"/>
              </a:schemeClr>
              <a:schemeClr val="phClr">
                <a:tint val="95000"/>
              </a:schemeClr>
            </a:duotone>
          </a:blip>
          <a:tile tx="0" ty="0" sx="50000" sy="5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Concourse</Template>
  <TotalTime>867</TotalTime>
  <Words>2180</Words>
  <Application>Microsoft Office PowerPoint</Application>
  <PresentationFormat>Widescreen</PresentationFormat>
  <Paragraphs>270</Paragraphs>
  <Slides>35</Slides>
  <Notes>1</Notes>
  <HiddenSlides>3</HiddenSlides>
  <MMClips>2</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0</vt:i4>
      </vt:variant>
      <vt:variant>
        <vt:lpstr>Slide Titles</vt:lpstr>
      </vt:variant>
      <vt:variant>
        <vt:i4>35</vt:i4>
      </vt:variant>
    </vt:vector>
  </HeadingPairs>
  <TitlesOfParts>
    <vt:vector size="42" baseType="lpstr">
      <vt:lpstr>Times New Roman</vt:lpstr>
      <vt:lpstr>Verdana</vt:lpstr>
      <vt:lpstr>Arial</vt:lpstr>
      <vt:lpstr>Wingdings 2</vt:lpstr>
      <vt:lpstr>Wingdings 3</vt:lpstr>
      <vt:lpstr>Calibri</vt:lpstr>
      <vt:lpstr>Concourse</vt:lpstr>
      <vt:lpstr>KẾT QUẢ PHẪU THUẬT STARR KẾT HỢP KHÂU BẢN NÂNG NGẢ SAU  CÓ ĐẶT MẢNH GHÉP ĐIỀU TRỊ TÁO BÓN Ở NỮ  </vt:lpstr>
      <vt:lpstr>MỤC TIÊU </vt:lpstr>
      <vt:lpstr>ĐẶT VẤN ĐỀ</vt:lpstr>
      <vt:lpstr>ĐẶT VẤN ĐỀ</vt:lpstr>
      <vt:lpstr>ĐẶT VẤN ĐỀ</vt:lpstr>
      <vt:lpstr>NGUYÊN LÝ PHẪU THUẬT </vt:lpstr>
      <vt:lpstr>Tiếp cận bệnh nhân </vt:lpstr>
      <vt:lpstr>PowerPoint Presentation</vt:lpstr>
      <vt:lpstr>CHỈ ĐỊNH PHẪU THUẬT </vt:lpstr>
      <vt:lpstr>BẢNG ĐIỂM ĐÁNH GIÁ TRIỆU CHỨNG</vt:lpstr>
      <vt:lpstr>PHƯƠNG PHÁP NGHIÊN CỨU</vt:lpstr>
      <vt:lpstr>PowerPoint Presentation</vt:lpstr>
      <vt:lpstr>PowerPoint Presentation</vt:lpstr>
      <vt:lpstr>PowerPoint Presentation</vt:lpstr>
      <vt:lpstr>PowerPoint Presentation</vt:lpstr>
      <vt:lpstr>PowerPoint Presentation</vt:lpstr>
      <vt:lpstr>PHƯƠNG PHÁP NGHIÊN CỨU</vt:lpstr>
      <vt:lpstr> Kỹ thuật phẫu thuật : Phẫu thuật STARR </vt:lpstr>
      <vt:lpstr>PowerPoint Presentation</vt:lpstr>
      <vt:lpstr>PowerPoint Presentation</vt:lpstr>
      <vt:lpstr>PowerPoint Presentation</vt:lpstr>
      <vt:lpstr>PowerPoint Presentation</vt:lpstr>
      <vt:lpstr>Kỹ thuật (video) </vt:lpstr>
      <vt:lpstr>KẾT QUẢ THEO Y VĂN</vt:lpstr>
      <vt:lpstr>PowerPoint Presentation</vt:lpstr>
      <vt:lpstr>KẾT QUẢ</vt:lpstr>
      <vt:lpstr>BIẾN CHỨNG SAU MỔ</vt:lpstr>
      <vt:lpstr>KẾT QUẢ</vt:lpstr>
      <vt:lpstr>KẾT QUẢ</vt:lpstr>
      <vt:lpstr>KẾT QUẢ</vt:lpstr>
      <vt:lpstr>KẾT QUẢ</vt:lpstr>
      <vt:lpstr>XIN CÁM ƠN QUÝ THẦY</vt:lpstr>
      <vt:lpstr>Câu hỏi lượng giá</vt:lpstr>
      <vt:lpstr>Câu hỏi lượng giá</vt:lpstr>
      <vt:lpstr>Đáp án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KẾT QUẢ KHÂU BẢN NÂNG NGÃ SAU CÓ ĐẶT MẢNH GHÉP  ĐIỀU TRỊ TÁO BÓN TRONG  SA SÀN CHẬU NỮ</dc:title>
  <dc:creator>Quoc Chuong</dc:creator>
  <cp:lastModifiedBy>Chuong Quoc Le</cp:lastModifiedBy>
  <cp:revision>71</cp:revision>
  <dcterms:created xsi:type="dcterms:W3CDTF">2011-03-01T06:22:03Z</dcterms:created>
  <dcterms:modified xsi:type="dcterms:W3CDTF">2022-08-11T05:14:40Z</dcterms:modified>
</cp:coreProperties>
</file>